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34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viewProps" Target="viewProp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76680D61-453E-49DC-857F-901DA4A77714}" type="datetimeFigureOut">
              <a:rPr lang="de-DE" smtClean="0"/>
              <a:t>24.11.2020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366C55B-9C4E-4532-B7A1-AB9D026EEF33}" type="slidenum">
              <a:rPr lang="de-DE" smtClean="0"/>
              <a:t>‹Nr.›</a:t>
            </a:fld>
            <a:endParaRPr lang="de-DE"/>
          </a:p>
        </p:txBody>
      </p:sp>
    </p:spTree>
    <p:extLst>
      <p:ext uri="{BB962C8B-B14F-4D97-AF65-F5344CB8AC3E}">
        <p14:creationId xmlns:p14="http://schemas.microsoft.com/office/powerpoint/2010/main" val="4222161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6680D61-453E-49DC-857F-901DA4A77714}" type="datetimeFigureOut">
              <a:rPr lang="de-DE" smtClean="0"/>
              <a:t>24.11.2020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366C55B-9C4E-4532-B7A1-AB9D026EEF33}" type="slidenum">
              <a:rPr lang="de-DE" smtClean="0"/>
              <a:t>‹Nr.›</a:t>
            </a:fld>
            <a:endParaRPr lang="de-DE"/>
          </a:p>
        </p:txBody>
      </p:sp>
    </p:spTree>
    <p:extLst>
      <p:ext uri="{BB962C8B-B14F-4D97-AF65-F5344CB8AC3E}">
        <p14:creationId xmlns:p14="http://schemas.microsoft.com/office/powerpoint/2010/main" val="1694392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6680D61-453E-49DC-857F-901DA4A77714}" type="datetimeFigureOut">
              <a:rPr lang="de-DE" smtClean="0"/>
              <a:t>24.11.2020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366C55B-9C4E-4532-B7A1-AB9D026EEF33}" type="slidenum">
              <a:rPr lang="de-DE" smtClean="0"/>
              <a:t>‹Nr.›</a:t>
            </a:fld>
            <a:endParaRPr lang="de-DE"/>
          </a:p>
        </p:txBody>
      </p:sp>
    </p:spTree>
    <p:extLst>
      <p:ext uri="{BB962C8B-B14F-4D97-AF65-F5344CB8AC3E}">
        <p14:creationId xmlns:p14="http://schemas.microsoft.com/office/powerpoint/2010/main" val="3076883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76680D61-453E-49DC-857F-901DA4A77714}" type="datetimeFigureOut">
              <a:rPr lang="de-DE">
                <a:solidFill>
                  <a:prstClr val="black">
                    <a:tint val="75000"/>
                  </a:prstClr>
                </a:solidFill>
              </a:rPr>
              <a:pPr/>
              <a:t>24.11.2020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D366C55B-9C4E-4532-B7A1-AB9D026EEF33}"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58893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6680D61-453E-49DC-857F-901DA4A77714}" type="datetimeFigureOut">
              <a:rPr lang="de-DE">
                <a:solidFill>
                  <a:prstClr val="black">
                    <a:tint val="75000"/>
                  </a:prstClr>
                </a:solidFill>
              </a:rPr>
              <a:pPr/>
              <a:t>24.11.2020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D366C55B-9C4E-4532-B7A1-AB9D026EEF33}"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762923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76680D61-453E-49DC-857F-901DA4A77714}" type="datetimeFigureOut">
              <a:rPr lang="de-DE">
                <a:solidFill>
                  <a:prstClr val="black">
                    <a:tint val="75000"/>
                  </a:prstClr>
                </a:solidFill>
              </a:rPr>
              <a:pPr/>
              <a:t>24.11.2020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D366C55B-9C4E-4532-B7A1-AB9D026EEF33}"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200643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76680D61-453E-49DC-857F-901DA4A77714}" type="datetimeFigureOut">
              <a:rPr lang="de-DE">
                <a:solidFill>
                  <a:prstClr val="black">
                    <a:tint val="75000"/>
                  </a:prstClr>
                </a:solidFill>
              </a:rPr>
              <a:pPr/>
              <a:t>24.11.2020</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D366C55B-9C4E-4532-B7A1-AB9D026EEF33}"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717936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76680D61-453E-49DC-857F-901DA4A77714}" type="datetimeFigureOut">
              <a:rPr lang="de-DE">
                <a:solidFill>
                  <a:prstClr val="black">
                    <a:tint val="75000"/>
                  </a:prstClr>
                </a:solidFill>
              </a:rPr>
              <a:pPr/>
              <a:t>24.11.2020</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D366C55B-9C4E-4532-B7A1-AB9D026EEF33}"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60207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76680D61-453E-49DC-857F-901DA4A77714}" type="datetimeFigureOut">
              <a:rPr lang="de-DE">
                <a:solidFill>
                  <a:prstClr val="black">
                    <a:tint val="75000"/>
                  </a:prstClr>
                </a:solidFill>
              </a:rPr>
              <a:pPr/>
              <a:t>24.11.2020</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D366C55B-9C4E-4532-B7A1-AB9D026EEF33}"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795287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6680D61-453E-49DC-857F-901DA4A77714}" type="datetimeFigureOut">
              <a:rPr lang="de-DE">
                <a:solidFill>
                  <a:prstClr val="black">
                    <a:tint val="75000"/>
                  </a:prstClr>
                </a:solidFill>
              </a:rPr>
              <a:pPr/>
              <a:t>24.11.2020</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D366C55B-9C4E-4532-B7A1-AB9D026EEF33}"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4517192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76680D61-453E-49DC-857F-901DA4A77714}" type="datetimeFigureOut">
              <a:rPr lang="de-DE">
                <a:solidFill>
                  <a:prstClr val="black">
                    <a:tint val="75000"/>
                  </a:prstClr>
                </a:solidFill>
              </a:rPr>
              <a:pPr/>
              <a:t>24.11.2020</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D366C55B-9C4E-4532-B7A1-AB9D026EEF33}"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304402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6680D61-453E-49DC-857F-901DA4A77714}" type="datetimeFigureOut">
              <a:rPr lang="de-DE" smtClean="0"/>
              <a:t>24.11.2020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366C55B-9C4E-4532-B7A1-AB9D026EEF33}" type="slidenum">
              <a:rPr lang="de-DE" smtClean="0"/>
              <a:t>‹Nr.›</a:t>
            </a:fld>
            <a:endParaRPr lang="de-DE"/>
          </a:p>
        </p:txBody>
      </p:sp>
    </p:spTree>
    <p:extLst>
      <p:ext uri="{BB962C8B-B14F-4D97-AF65-F5344CB8AC3E}">
        <p14:creationId xmlns:p14="http://schemas.microsoft.com/office/powerpoint/2010/main" val="42112091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76680D61-453E-49DC-857F-901DA4A77714}" type="datetimeFigureOut">
              <a:rPr lang="de-DE">
                <a:solidFill>
                  <a:prstClr val="black">
                    <a:tint val="75000"/>
                  </a:prstClr>
                </a:solidFill>
              </a:rPr>
              <a:pPr/>
              <a:t>24.11.2020</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D366C55B-9C4E-4532-B7A1-AB9D026EEF33}"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534385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6680D61-453E-49DC-857F-901DA4A77714}" type="datetimeFigureOut">
              <a:rPr lang="de-DE">
                <a:solidFill>
                  <a:prstClr val="black">
                    <a:tint val="75000"/>
                  </a:prstClr>
                </a:solidFill>
              </a:rPr>
              <a:pPr/>
              <a:t>24.11.2020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D366C55B-9C4E-4532-B7A1-AB9D026EEF33}"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300311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6680D61-453E-49DC-857F-901DA4A77714}" type="datetimeFigureOut">
              <a:rPr lang="de-DE">
                <a:solidFill>
                  <a:prstClr val="black">
                    <a:tint val="75000"/>
                  </a:prstClr>
                </a:solidFill>
              </a:rPr>
              <a:pPr/>
              <a:t>24.11.2020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D366C55B-9C4E-4532-B7A1-AB9D026EEF33}"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097196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76680D61-453E-49DC-857F-901DA4A77714}" type="datetimeFigureOut">
              <a:rPr lang="de-DE" smtClean="0"/>
              <a:t>24.11.2020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366C55B-9C4E-4532-B7A1-AB9D026EEF33}" type="slidenum">
              <a:rPr lang="de-DE" smtClean="0"/>
              <a:t>‹Nr.›</a:t>
            </a:fld>
            <a:endParaRPr lang="de-DE"/>
          </a:p>
        </p:txBody>
      </p:sp>
    </p:spTree>
    <p:extLst>
      <p:ext uri="{BB962C8B-B14F-4D97-AF65-F5344CB8AC3E}">
        <p14:creationId xmlns:p14="http://schemas.microsoft.com/office/powerpoint/2010/main" val="3198343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76680D61-453E-49DC-857F-901DA4A77714}" type="datetimeFigureOut">
              <a:rPr lang="de-DE" smtClean="0"/>
              <a:t>24.11.2020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366C55B-9C4E-4532-B7A1-AB9D026EEF33}" type="slidenum">
              <a:rPr lang="de-DE" smtClean="0"/>
              <a:t>‹Nr.›</a:t>
            </a:fld>
            <a:endParaRPr lang="de-DE"/>
          </a:p>
        </p:txBody>
      </p:sp>
    </p:spTree>
    <p:extLst>
      <p:ext uri="{BB962C8B-B14F-4D97-AF65-F5344CB8AC3E}">
        <p14:creationId xmlns:p14="http://schemas.microsoft.com/office/powerpoint/2010/main" val="997033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76680D61-453E-49DC-857F-901DA4A77714}" type="datetimeFigureOut">
              <a:rPr lang="de-DE" smtClean="0"/>
              <a:t>24.11.2020</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D366C55B-9C4E-4532-B7A1-AB9D026EEF33}" type="slidenum">
              <a:rPr lang="de-DE" smtClean="0"/>
              <a:t>‹Nr.›</a:t>
            </a:fld>
            <a:endParaRPr lang="de-DE"/>
          </a:p>
        </p:txBody>
      </p:sp>
    </p:spTree>
    <p:extLst>
      <p:ext uri="{BB962C8B-B14F-4D97-AF65-F5344CB8AC3E}">
        <p14:creationId xmlns:p14="http://schemas.microsoft.com/office/powerpoint/2010/main" val="1735976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76680D61-453E-49DC-857F-901DA4A77714}" type="datetimeFigureOut">
              <a:rPr lang="de-DE" smtClean="0"/>
              <a:t>24.11.2020</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D366C55B-9C4E-4532-B7A1-AB9D026EEF33}" type="slidenum">
              <a:rPr lang="de-DE" smtClean="0"/>
              <a:t>‹Nr.›</a:t>
            </a:fld>
            <a:endParaRPr lang="de-DE"/>
          </a:p>
        </p:txBody>
      </p:sp>
    </p:spTree>
    <p:extLst>
      <p:ext uri="{BB962C8B-B14F-4D97-AF65-F5344CB8AC3E}">
        <p14:creationId xmlns:p14="http://schemas.microsoft.com/office/powerpoint/2010/main" val="975937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6680D61-453E-49DC-857F-901DA4A77714}" type="datetimeFigureOut">
              <a:rPr lang="de-DE" smtClean="0"/>
              <a:t>24.11.2020</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D366C55B-9C4E-4532-B7A1-AB9D026EEF33}" type="slidenum">
              <a:rPr lang="de-DE" smtClean="0"/>
              <a:t>‹Nr.›</a:t>
            </a:fld>
            <a:endParaRPr lang="de-DE"/>
          </a:p>
        </p:txBody>
      </p:sp>
    </p:spTree>
    <p:extLst>
      <p:ext uri="{BB962C8B-B14F-4D97-AF65-F5344CB8AC3E}">
        <p14:creationId xmlns:p14="http://schemas.microsoft.com/office/powerpoint/2010/main" val="1528480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76680D61-453E-49DC-857F-901DA4A77714}" type="datetimeFigureOut">
              <a:rPr lang="de-DE" smtClean="0"/>
              <a:t>24.11.2020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366C55B-9C4E-4532-B7A1-AB9D026EEF33}" type="slidenum">
              <a:rPr lang="de-DE" smtClean="0"/>
              <a:t>‹Nr.›</a:t>
            </a:fld>
            <a:endParaRPr lang="de-DE"/>
          </a:p>
        </p:txBody>
      </p:sp>
    </p:spTree>
    <p:extLst>
      <p:ext uri="{BB962C8B-B14F-4D97-AF65-F5344CB8AC3E}">
        <p14:creationId xmlns:p14="http://schemas.microsoft.com/office/powerpoint/2010/main" val="1172010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76680D61-453E-49DC-857F-901DA4A77714}" type="datetimeFigureOut">
              <a:rPr lang="de-DE" smtClean="0"/>
              <a:t>24.11.2020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366C55B-9C4E-4532-B7A1-AB9D026EEF33}" type="slidenum">
              <a:rPr lang="de-DE" smtClean="0"/>
              <a:t>‹Nr.›</a:t>
            </a:fld>
            <a:endParaRPr lang="de-DE"/>
          </a:p>
        </p:txBody>
      </p:sp>
    </p:spTree>
    <p:extLst>
      <p:ext uri="{BB962C8B-B14F-4D97-AF65-F5344CB8AC3E}">
        <p14:creationId xmlns:p14="http://schemas.microsoft.com/office/powerpoint/2010/main" val="2186914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680D61-453E-49DC-857F-901DA4A77714}" type="datetimeFigureOut">
              <a:rPr lang="de-DE" smtClean="0"/>
              <a:t>24.11.2020</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66C55B-9C4E-4532-B7A1-AB9D026EEF33}" type="slidenum">
              <a:rPr lang="de-DE" smtClean="0"/>
              <a:t>‹Nr.›</a:t>
            </a:fld>
            <a:endParaRPr lang="de-DE"/>
          </a:p>
        </p:txBody>
      </p:sp>
    </p:spTree>
    <p:extLst>
      <p:ext uri="{BB962C8B-B14F-4D97-AF65-F5344CB8AC3E}">
        <p14:creationId xmlns:p14="http://schemas.microsoft.com/office/powerpoint/2010/main" val="17567090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680D61-453E-49DC-857F-901DA4A77714}" type="datetimeFigureOut">
              <a:rPr lang="de-DE" smtClean="0">
                <a:solidFill>
                  <a:prstClr val="black">
                    <a:tint val="75000"/>
                  </a:prstClr>
                </a:solidFill>
              </a:rPr>
              <a:pPr/>
              <a:t>24.11.2020</a:t>
            </a:fld>
            <a:endParaRPr lang="de-DE" smtClean="0">
              <a:solidFill>
                <a:prstClr val="black">
                  <a:tint val="75000"/>
                </a:prstClr>
              </a:solidFill>
            </a:endParaRPr>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smtClean="0">
              <a:solidFill>
                <a:prstClr val="black">
                  <a:tint val="75000"/>
                </a:prstClr>
              </a:solidFill>
            </a:endParaRPr>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66C55B-9C4E-4532-B7A1-AB9D026EEF33}" type="slidenum">
              <a:rPr lang="de-DE" smtClean="0">
                <a:solidFill>
                  <a:prstClr val="black">
                    <a:tint val="75000"/>
                  </a:prstClr>
                </a:solidFill>
              </a:rPr>
              <a:pPr/>
              <a:t>‹Nr.›</a:t>
            </a:fld>
            <a:endParaRPr lang="de-DE" smtClean="0">
              <a:solidFill>
                <a:prstClr val="black">
                  <a:tint val="75000"/>
                </a:prstClr>
              </a:solidFill>
            </a:endParaRPr>
          </a:p>
        </p:txBody>
      </p:sp>
    </p:spTree>
    <p:extLst>
      <p:ext uri="{BB962C8B-B14F-4D97-AF65-F5344CB8AC3E}">
        <p14:creationId xmlns:p14="http://schemas.microsoft.com/office/powerpoint/2010/main" val="5832995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gi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gif"/></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1.gif"/></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25.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26.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27.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28.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28.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28.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28.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28.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28.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29.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1.gif"/></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30.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30.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31.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31.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4.m4a"/><Relationship Id="rId1" Type="http://schemas.microsoft.com/office/2007/relationships/media" Target="../media/media64.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31.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5.m4a"/><Relationship Id="rId1" Type="http://schemas.microsoft.com/office/2007/relationships/media" Target="../media/media65.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32.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6.m4a"/><Relationship Id="rId1" Type="http://schemas.microsoft.com/office/2007/relationships/media" Target="../media/media66.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33.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7.m4a"/><Relationship Id="rId1" Type="http://schemas.microsoft.com/office/2007/relationships/media" Target="../media/media67.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34.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8.m4a"/><Relationship Id="rId1" Type="http://schemas.microsoft.com/office/2007/relationships/media" Target="../media/media68.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35.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9.m4a"/><Relationship Id="rId1" Type="http://schemas.microsoft.com/office/2007/relationships/media" Target="../media/media69.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0.m4a"/><Relationship Id="rId1" Type="http://schemas.microsoft.com/office/2007/relationships/media" Target="../media/media70.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35.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1.m4a"/><Relationship Id="rId1" Type="http://schemas.microsoft.com/office/2007/relationships/media" Target="../media/media71.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35.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2.m4a"/><Relationship Id="rId1" Type="http://schemas.microsoft.com/office/2007/relationships/media" Target="../media/media72.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35.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3.m4a"/><Relationship Id="rId1" Type="http://schemas.microsoft.com/office/2007/relationships/media" Target="../media/media73.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36.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4.m4a"/><Relationship Id="rId1" Type="http://schemas.microsoft.com/office/2007/relationships/media" Target="../media/media74.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36.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5.m4a"/><Relationship Id="rId1" Type="http://schemas.microsoft.com/office/2007/relationships/media" Target="../media/media75.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37.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6.m4a"/><Relationship Id="rId1" Type="http://schemas.microsoft.com/office/2007/relationships/media" Target="../media/media76.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38.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7.m4a"/><Relationship Id="rId1" Type="http://schemas.microsoft.com/office/2007/relationships/media" Target="../media/media77.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38.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8.m4a"/><Relationship Id="rId1" Type="http://schemas.microsoft.com/office/2007/relationships/media" Target="../media/media78.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39.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9.m4a"/><Relationship Id="rId1" Type="http://schemas.microsoft.com/office/2007/relationships/media" Target="../media/media79.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0.m4a"/><Relationship Id="rId1" Type="http://schemas.microsoft.com/office/2007/relationships/media" Target="../media/media80.m4a"/><Relationship Id="rId6" Type="http://schemas.openxmlformats.org/officeDocument/2006/relationships/image" Target="../media/image2.png"/><Relationship Id="rId5" Type="http://schemas.openxmlformats.org/officeDocument/2006/relationships/image" Target="../media/image41.png"/><Relationship Id="rId4" Type="http://schemas.openxmlformats.org/officeDocument/2006/relationships/image" Target="../media/image1.gif"/></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1.m4a"/><Relationship Id="rId1" Type="http://schemas.microsoft.com/office/2007/relationships/media" Target="../media/media81.m4a"/><Relationship Id="rId6" Type="http://schemas.openxmlformats.org/officeDocument/2006/relationships/image" Target="../media/image2.png"/><Relationship Id="rId5" Type="http://schemas.openxmlformats.org/officeDocument/2006/relationships/image" Target="../media/image42.png"/><Relationship Id="rId4" Type="http://schemas.openxmlformats.org/officeDocument/2006/relationships/image" Target="../media/image1.gif"/></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2.m4a"/><Relationship Id="rId1" Type="http://schemas.microsoft.com/office/2007/relationships/media" Target="../media/media82.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43.pn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3.m4a"/><Relationship Id="rId1" Type="http://schemas.microsoft.com/office/2007/relationships/media" Target="../media/media83.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43.pn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4.m4a"/><Relationship Id="rId1" Type="http://schemas.microsoft.com/office/2007/relationships/media" Target="../media/media84.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43.pn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5.m4a"/><Relationship Id="rId1" Type="http://schemas.microsoft.com/office/2007/relationships/media" Target="../media/media85.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44.pn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6.m4a"/><Relationship Id="rId1" Type="http://schemas.microsoft.com/office/2007/relationships/media" Target="../media/media86.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err="1" smtClean="0"/>
              <a:t>Getting</a:t>
            </a:r>
            <a:r>
              <a:rPr lang="de-DE" dirty="0" smtClean="0"/>
              <a:t> </a:t>
            </a:r>
            <a:r>
              <a:rPr lang="de-DE" dirty="0" err="1" smtClean="0"/>
              <a:t>Started</a:t>
            </a:r>
            <a:r>
              <a:rPr lang="de-DE" dirty="0" smtClean="0"/>
              <a:t> STM32CubeIDE</a:t>
            </a:r>
            <a:endParaRPr lang="de-DE" dirty="0"/>
          </a:p>
        </p:txBody>
      </p:sp>
      <p:sp>
        <p:nvSpPr>
          <p:cNvPr id="3" name="Untertitel 2"/>
          <p:cNvSpPr>
            <a:spLocks noGrp="1"/>
          </p:cNvSpPr>
          <p:nvPr>
            <p:ph type="subTitle" idx="1"/>
          </p:nvPr>
        </p:nvSpPr>
        <p:spPr/>
        <p:txBody>
          <a:bodyPr/>
          <a:lstStyle/>
          <a:p>
            <a:r>
              <a:rPr lang="de-DE" dirty="0" smtClean="0"/>
              <a:t>Mit STM32L152RET</a:t>
            </a:r>
            <a:endParaRPr lang="de-DE" dirty="0"/>
          </a:p>
        </p:txBody>
      </p:sp>
      <p:pic>
        <p:nvPicPr>
          <p:cNvPr id="4" name="Google Shape;172;p1"/>
          <p:cNvPicPr preferRelativeResize="0"/>
          <p:nvPr/>
        </p:nvPicPr>
        <p:blipFill rotWithShape="1">
          <a:blip r:embed="rId4">
            <a:alphaModFix/>
          </a:blip>
          <a:srcRect/>
          <a:stretch/>
        </p:blipFill>
        <p:spPr>
          <a:xfrm>
            <a:off x="2085131" y="3806856"/>
            <a:ext cx="1258875" cy="1774608"/>
          </a:xfrm>
          <a:prstGeom prst="rect">
            <a:avLst/>
          </a:prstGeom>
          <a:noFill/>
          <a:ln>
            <a:noFill/>
          </a:ln>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91620221"/>
      </p:ext>
    </p:extLst>
  </p:cSld>
  <p:clrMapOvr>
    <a:masterClrMapping/>
  </p:clrMapOvr>
  <mc:AlternateContent xmlns:mc="http://schemas.openxmlformats.org/markup-compatibility/2006">
    <mc:Choice xmlns:p14="http://schemas.microsoft.com/office/powerpoint/2010/main" Requires="p14">
      <p:transition spd="slow" p14:dur="2000" advTm="34988"/>
    </mc:Choice>
    <mc:Fallback>
      <p:transition spd="slow" advTm="34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4"/>
          <a:stretch>
            <a:fillRect/>
          </a:stretch>
        </p:blipFill>
        <p:spPr>
          <a:xfrm>
            <a:off x="3977717" y="409875"/>
            <a:ext cx="7686675" cy="4514850"/>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8958773" y="4180049"/>
            <a:ext cx="1258875" cy="1774608"/>
          </a:xfrm>
          <a:prstGeom prst="rect">
            <a:avLst/>
          </a:prstGeom>
          <a:noFill/>
          <a:ln>
            <a:noFill/>
          </a:ln>
        </p:spPr>
      </p:pic>
      <p:sp>
        <p:nvSpPr>
          <p:cNvPr id="7" name="Legende mit Linie 1 6"/>
          <p:cNvSpPr/>
          <p:nvPr/>
        </p:nvSpPr>
        <p:spPr>
          <a:xfrm>
            <a:off x="3195263" y="4641986"/>
            <a:ext cx="3102795" cy="1816742"/>
          </a:xfrm>
          <a:prstGeom prst="borderCallout1">
            <a:avLst>
              <a:gd name="adj1" fmla="val 63721"/>
              <a:gd name="adj2" fmla="val 100383"/>
              <a:gd name="adj3" fmla="val 29435"/>
              <a:gd name="adj4" fmla="val 180123"/>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Markieren und auf Next klicken</a:t>
            </a:r>
            <a:endParaRPr lang="de-DE" sz="2400" dirty="0">
              <a:solidFill>
                <a:schemeClr val="tx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35464453"/>
      </p:ext>
    </p:extLst>
  </p:cSld>
  <p:clrMapOvr>
    <a:masterClrMapping/>
  </p:clrMapOvr>
  <mc:AlternateContent xmlns:mc="http://schemas.openxmlformats.org/markup-compatibility/2006">
    <mc:Choice xmlns:p14="http://schemas.microsoft.com/office/powerpoint/2010/main" Requires="p14">
      <p:transition spd="slow" p14:dur="2000" advTm="6354"/>
    </mc:Choice>
    <mc:Fallback>
      <p:transition spd="slow" advTm="6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4"/>
          <a:stretch>
            <a:fillRect/>
          </a:stretch>
        </p:blipFill>
        <p:spPr>
          <a:xfrm>
            <a:off x="6453455" y="444957"/>
            <a:ext cx="4648200" cy="5105400"/>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5290898" y="1138898"/>
            <a:ext cx="1258875" cy="1774608"/>
          </a:xfrm>
          <a:prstGeom prst="rect">
            <a:avLst/>
          </a:prstGeom>
          <a:noFill/>
          <a:ln>
            <a:noFill/>
          </a:ln>
        </p:spPr>
      </p:pic>
      <p:sp>
        <p:nvSpPr>
          <p:cNvPr id="7" name="Legende mit Linie 1 6"/>
          <p:cNvSpPr/>
          <p:nvPr/>
        </p:nvSpPr>
        <p:spPr>
          <a:xfrm>
            <a:off x="739016" y="2504962"/>
            <a:ext cx="3102795" cy="1816742"/>
          </a:xfrm>
          <a:prstGeom prst="borderCallout1">
            <a:avLst>
              <a:gd name="adj1" fmla="val 63721"/>
              <a:gd name="adj2" fmla="val 100383"/>
              <a:gd name="adj3" fmla="val -28814"/>
              <a:gd name="adj4" fmla="val 145686"/>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Projektname angeben</a:t>
            </a:r>
            <a:endParaRPr lang="de-DE" sz="2400" dirty="0">
              <a:solidFill>
                <a:schemeClr val="tx1"/>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06511689"/>
      </p:ext>
    </p:extLst>
  </p:cSld>
  <p:clrMapOvr>
    <a:masterClrMapping/>
  </p:clrMapOvr>
  <mc:AlternateContent xmlns:mc="http://schemas.openxmlformats.org/markup-compatibility/2006">
    <mc:Choice xmlns:p14="http://schemas.microsoft.com/office/powerpoint/2010/main" Requires="p14">
      <p:transition spd="slow" p14:dur="2000" advTm="15829"/>
    </mc:Choice>
    <mc:Fallback>
      <p:transition spd="slow" advTm="15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4"/>
          <a:stretch>
            <a:fillRect/>
          </a:stretch>
        </p:blipFill>
        <p:spPr>
          <a:xfrm>
            <a:off x="6453455" y="444957"/>
            <a:ext cx="4648200" cy="5105400"/>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5362817" y="2351248"/>
            <a:ext cx="1258875" cy="1774608"/>
          </a:xfrm>
          <a:prstGeom prst="rect">
            <a:avLst/>
          </a:prstGeom>
          <a:noFill/>
          <a:ln>
            <a:noFill/>
          </a:ln>
        </p:spPr>
      </p:pic>
      <p:sp>
        <p:nvSpPr>
          <p:cNvPr id="7" name="Legende mit Linie 1 6"/>
          <p:cNvSpPr/>
          <p:nvPr/>
        </p:nvSpPr>
        <p:spPr>
          <a:xfrm>
            <a:off x="636275" y="2330181"/>
            <a:ext cx="3102795" cy="1816742"/>
          </a:xfrm>
          <a:prstGeom prst="borderCallout1">
            <a:avLst>
              <a:gd name="adj1" fmla="val 63721"/>
              <a:gd name="adj2" fmla="val 100383"/>
              <a:gd name="adj3" fmla="val 41311"/>
              <a:gd name="adj4" fmla="val 147342"/>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Target Language: C</a:t>
            </a:r>
          </a:p>
          <a:p>
            <a:pPr algn="ctr"/>
            <a:r>
              <a:rPr lang="de-DE" sz="2400" dirty="0" smtClean="0">
                <a:solidFill>
                  <a:schemeClr val="tx1"/>
                </a:solidFill>
              </a:rPr>
              <a:t>(geht auch mit Assembler)</a:t>
            </a:r>
            <a:endParaRPr lang="de-DE" sz="2400" dirty="0">
              <a:solidFill>
                <a:schemeClr val="tx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95413078"/>
      </p:ext>
    </p:extLst>
  </p:cSld>
  <p:clrMapOvr>
    <a:masterClrMapping/>
  </p:clrMapOvr>
  <mc:AlternateContent xmlns:mc="http://schemas.openxmlformats.org/markup-compatibility/2006">
    <mc:Choice xmlns:p14="http://schemas.microsoft.com/office/powerpoint/2010/main" Requires="p14">
      <p:transition spd="slow" p14:dur="2000" advTm="2375"/>
    </mc:Choice>
    <mc:Fallback>
      <p:transition spd="slow" advTm="2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4"/>
          <a:stretch>
            <a:fillRect/>
          </a:stretch>
        </p:blipFill>
        <p:spPr>
          <a:xfrm>
            <a:off x="6453455" y="444957"/>
            <a:ext cx="4648200" cy="5105400"/>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5486107" y="2875230"/>
            <a:ext cx="1258875" cy="1774608"/>
          </a:xfrm>
          <a:prstGeom prst="rect">
            <a:avLst/>
          </a:prstGeom>
          <a:noFill/>
          <a:ln>
            <a:noFill/>
          </a:ln>
        </p:spPr>
      </p:pic>
      <p:sp>
        <p:nvSpPr>
          <p:cNvPr id="7" name="Legende mit Linie 1 6"/>
          <p:cNvSpPr/>
          <p:nvPr/>
        </p:nvSpPr>
        <p:spPr>
          <a:xfrm>
            <a:off x="636275" y="2330181"/>
            <a:ext cx="3102795" cy="1816742"/>
          </a:xfrm>
          <a:prstGeom prst="borderCallout1">
            <a:avLst>
              <a:gd name="adj1" fmla="val 63721"/>
              <a:gd name="adj2" fmla="val 100383"/>
              <a:gd name="adj3" fmla="val 74112"/>
              <a:gd name="adj4" fmla="val 157276"/>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Binary Type: </a:t>
            </a:r>
            <a:r>
              <a:rPr lang="de-DE" sz="2400" dirty="0" err="1" smtClean="0">
                <a:solidFill>
                  <a:schemeClr val="tx1"/>
                </a:solidFill>
              </a:rPr>
              <a:t>Executable</a:t>
            </a:r>
            <a:endParaRPr lang="de-DE" sz="2400" dirty="0">
              <a:solidFill>
                <a:schemeClr val="tx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55363887"/>
      </p:ext>
    </p:extLst>
  </p:cSld>
  <p:clrMapOvr>
    <a:masterClrMapping/>
  </p:clrMapOvr>
  <mc:AlternateContent xmlns:mc="http://schemas.openxmlformats.org/markup-compatibility/2006">
    <mc:Choice xmlns:p14="http://schemas.microsoft.com/office/powerpoint/2010/main" Requires="p14">
      <p:transition spd="slow" p14:dur="2000" advTm="4485"/>
    </mc:Choice>
    <mc:Fallback>
      <p:transition spd="slow" advTm="4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4"/>
          <a:stretch>
            <a:fillRect/>
          </a:stretch>
        </p:blipFill>
        <p:spPr>
          <a:xfrm>
            <a:off x="6453455" y="444957"/>
            <a:ext cx="4648200" cy="5105400"/>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5445010" y="3368389"/>
            <a:ext cx="1258875" cy="1774608"/>
          </a:xfrm>
          <a:prstGeom prst="rect">
            <a:avLst/>
          </a:prstGeom>
          <a:noFill/>
          <a:ln>
            <a:noFill/>
          </a:ln>
        </p:spPr>
      </p:pic>
      <p:sp>
        <p:nvSpPr>
          <p:cNvPr id="7" name="Legende mit Linie 1 6"/>
          <p:cNvSpPr/>
          <p:nvPr/>
        </p:nvSpPr>
        <p:spPr>
          <a:xfrm>
            <a:off x="636275" y="2330181"/>
            <a:ext cx="3102795" cy="1816742"/>
          </a:xfrm>
          <a:prstGeom prst="borderCallout1">
            <a:avLst>
              <a:gd name="adj1" fmla="val 63721"/>
              <a:gd name="adj2" fmla="val 100383"/>
              <a:gd name="adj3" fmla="val 74112"/>
              <a:gd name="adj4" fmla="val 157276"/>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Target Project Type:</a:t>
            </a:r>
          </a:p>
          <a:p>
            <a:pPr algn="ctr"/>
            <a:r>
              <a:rPr lang="de-DE" sz="2400" dirty="0" smtClean="0">
                <a:solidFill>
                  <a:schemeClr val="tx1"/>
                </a:solidFill>
              </a:rPr>
              <a:t>STM32Cube</a:t>
            </a:r>
            <a:endParaRPr lang="de-DE" sz="2400" dirty="0">
              <a:solidFill>
                <a:schemeClr val="tx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00408833"/>
      </p:ext>
    </p:extLst>
  </p:cSld>
  <p:clrMapOvr>
    <a:masterClrMapping/>
  </p:clrMapOvr>
  <mc:AlternateContent xmlns:mc="http://schemas.openxmlformats.org/markup-compatibility/2006">
    <mc:Choice xmlns:p14="http://schemas.microsoft.com/office/powerpoint/2010/main" Requires="p14">
      <p:transition spd="slow" p14:dur="2000" advTm="9598"/>
    </mc:Choice>
    <mc:Fallback>
      <p:transition spd="slow" advTm="9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4"/>
          <a:stretch>
            <a:fillRect/>
          </a:stretch>
        </p:blipFill>
        <p:spPr>
          <a:xfrm>
            <a:off x="6453455" y="444957"/>
            <a:ext cx="4648200" cy="5105400"/>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7859437" y="4591013"/>
            <a:ext cx="1258875" cy="1774608"/>
          </a:xfrm>
          <a:prstGeom prst="rect">
            <a:avLst/>
          </a:prstGeom>
          <a:noFill/>
          <a:ln>
            <a:noFill/>
          </a:ln>
        </p:spPr>
      </p:pic>
      <p:sp>
        <p:nvSpPr>
          <p:cNvPr id="7" name="Legende mit Linie 1 6"/>
          <p:cNvSpPr/>
          <p:nvPr/>
        </p:nvSpPr>
        <p:spPr>
          <a:xfrm>
            <a:off x="2918714" y="4591013"/>
            <a:ext cx="3102795" cy="1816742"/>
          </a:xfrm>
          <a:prstGeom prst="borderCallout1">
            <a:avLst>
              <a:gd name="adj1" fmla="val 63721"/>
              <a:gd name="adj2" fmla="val 100383"/>
              <a:gd name="adj3" fmla="val 74112"/>
              <a:gd name="adj4" fmla="val 157276"/>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Finish anklicken</a:t>
            </a:r>
            <a:endParaRPr lang="de-DE" sz="2400" dirty="0">
              <a:solidFill>
                <a:schemeClr val="tx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35818462"/>
      </p:ext>
    </p:extLst>
  </p:cSld>
  <p:clrMapOvr>
    <a:masterClrMapping/>
  </p:clrMapOvr>
  <mc:AlternateContent xmlns:mc="http://schemas.openxmlformats.org/markup-compatibility/2006">
    <mc:Choice xmlns:p14="http://schemas.microsoft.com/office/powerpoint/2010/main" Requires="p14">
      <p:transition spd="slow" p14:dur="2000" advTm="2269"/>
    </mc:Choice>
    <mc:Fallback>
      <p:transition spd="slow" advTm="2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4"/>
          <a:stretch>
            <a:fillRect/>
          </a:stretch>
        </p:blipFill>
        <p:spPr>
          <a:xfrm>
            <a:off x="3285215" y="936447"/>
            <a:ext cx="7128479" cy="2032784"/>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6306820" y="2269053"/>
            <a:ext cx="1258875" cy="1774608"/>
          </a:xfrm>
          <a:prstGeom prst="rect">
            <a:avLst/>
          </a:prstGeom>
          <a:noFill/>
          <a:ln>
            <a:noFill/>
          </a:ln>
        </p:spPr>
      </p:pic>
      <p:sp>
        <p:nvSpPr>
          <p:cNvPr id="7" name="Legende mit Linie 1 6"/>
          <p:cNvSpPr/>
          <p:nvPr/>
        </p:nvSpPr>
        <p:spPr>
          <a:xfrm>
            <a:off x="2918714" y="4591013"/>
            <a:ext cx="3102795" cy="1816742"/>
          </a:xfrm>
          <a:prstGeom prst="borderCallout1">
            <a:avLst>
              <a:gd name="adj1" fmla="val 63721"/>
              <a:gd name="adj2" fmla="val 100383"/>
              <a:gd name="adj3" fmla="val -16938"/>
              <a:gd name="adj4" fmla="val 117541"/>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Yes</a:t>
            </a:r>
            <a:endParaRPr lang="de-DE" sz="2400" dirty="0">
              <a:solidFill>
                <a:schemeClr val="tx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78191252"/>
      </p:ext>
    </p:extLst>
  </p:cSld>
  <p:clrMapOvr>
    <a:masterClrMapping/>
  </p:clrMapOvr>
  <mc:AlternateContent xmlns:mc="http://schemas.openxmlformats.org/markup-compatibility/2006">
    <mc:Choice xmlns:p14="http://schemas.microsoft.com/office/powerpoint/2010/main" Requires="p14">
      <p:transition spd="slow" p14:dur="2000" advTm="34031"/>
    </mc:Choice>
    <mc:Fallback>
      <p:transition spd="slow" advTm="34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4"/>
          <a:stretch>
            <a:fillRect/>
          </a:stretch>
        </p:blipFill>
        <p:spPr>
          <a:xfrm>
            <a:off x="3018087" y="1113087"/>
            <a:ext cx="7780077" cy="2503416"/>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6563674" y="2729199"/>
            <a:ext cx="1258875" cy="1774608"/>
          </a:xfrm>
          <a:prstGeom prst="rect">
            <a:avLst/>
          </a:prstGeom>
          <a:noFill/>
          <a:ln>
            <a:noFill/>
          </a:ln>
        </p:spPr>
      </p:pic>
      <p:sp>
        <p:nvSpPr>
          <p:cNvPr id="7" name="Legende mit Linie 1 6"/>
          <p:cNvSpPr/>
          <p:nvPr/>
        </p:nvSpPr>
        <p:spPr>
          <a:xfrm>
            <a:off x="2918714" y="4591013"/>
            <a:ext cx="3102795" cy="1816742"/>
          </a:xfrm>
          <a:prstGeom prst="borderCallout1">
            <a:avLst>
              <a:gd name="adj1" fmla="val 63721"/>
              <a:gd name="adj2" fmla="val 100383"/>
              <a:gd name="adj3" fmla="val -16938"/>
              <a:gd name="adj4" fmla="val 117541"/>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Yes</a:t>
            </a:r>
          </a:p>
          <a:p>
            <a:pPr algn="ctr"/>
            <a:r>
              <a:rPr lang="de-DE" sz="2400" dirty="0" smtClean="0">
                <a:solidFill>
                  <a:schemeClr val="tx1"/>
                </a:solidFill>
              </a:rPr>
              <a:t>Ansicht zur Konfiguration des Mikrocontrollers</a:t>
            </a:r>
            <a:endParaRPr lang="de-DE" sz="2400" dirty="0">
              <a:solidFill>
                <a:schemeClr val="tx1"/>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58726536"/>
      </p:ext>
    </p:extLst>
  </p:cSld>
  <p:clrMapOvr>
    <a:masterClrMapping/>
  </p:clrMapOvr>
  <mc:AlternateContent xmlns:mc="http://schemas.openxmlformats.org/markup-compatibility/2006">
    <mc:Choice xmlns:p14="http://schemas.microsoft.com/office/powerpoint/2010/main" Requires="p14">
      <p:transition spd="slow" p14:dur="2000" advTm="51412"/>
    </mc:Choice>
    <mc:Fallback>
      <p:transition spd="slow" advTm="51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4"/>
          <a:stretch>
            <a:fillRect/>
          </a:stretch>
        </p:blipFill>
        <p:spPr>
          <a:xfrm>
            <a:off x="2180368" y="601359"/>
            <a:ext cx="7590355" cy="2725494"/>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1272483" y="2533990"/>
            <a:ext cx="1258875" cy="1774608"/>
          </a:xfrm>
          <a:prstGeom prst="rect">
            <a:avLst/>
          </a:prstGeom>
          <a:noFill/>
          <a:ln>
            <a:noFill/>
          </a:ln>
        </p:spPr>
      </p:pic>
      <p:sp>
        <p:nvSpPr>
          <p:cNvPr id="7" name="Legende mit Linie 1 6"/>
          <p:cNvSpPr/>
          <p:nvPr/>
        </p:nvSpPr>
        <p:spPr>
          <a:xfrm>
            <a:off x="2918714" y="4591013"/>
            <a:ext cx="3102795" cy="1816742"/>
          </a:xfrm>
          <a:prstGeom prst="borderCallout1">
            <a:avLst>
              <a:gd name="adj1" fmla="val -3577"/>
              <a:gd name="adj2" fmla="val 2370"/>
              <a:gd name="adj3" fmla="val -37862"/>
              <a:gd name="adj4" fmla="val -12923"/>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Das Device </a:t>
            </a:r>
            <a:r>
              <a:rPr lang="de-DE" sz="2400" dirty="0" err="1" smtClean="0">
                <a:solidFill>
                  <a:schemeClr val="tx1"/>
                </a:solidFill>
              </a:rPr>
              <a:t>Configuration</a:t>
            </a:r>
            <a:r>
              <a:rPr lang="de-DE" sz="2400" dirty="0" smtClean="0">
                <a:solidFill>
                  <a:schemeClr val="tx1"/>
                </a:solidFill>
              </a:rPr>
              <a:t> Tool wird initialisiert</a:t>
            </a:r>
            <a:endParaRPr lang="de-DE" sz="2400" dirty="0">
              <a:solidFill>
                <a:schemeClr val="tx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30026945"/>
      </p:ext>
    </p:extLst>
  </p:cSld>
  <p:clrMapOvr>
    <a:masterClrMapping/>
  </p:clrMapOvr>
  <mc:AlternateContent xmlns:mc="http://schemas.openxmlformats.org/markup-compatibility/2006">
    <mc:Choice xmlns:p14="http://schemas.microsoft.com/office/powerpoint/2010/main" Requires="p14">
      <p:transition spd="slow" p14:dur="2000" advTm="6265"/>
    </mc:Choice>
    <mc:Fallback>
      <p:transition spd="slow" advTm="6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4"/>
          <a:stretch>
            <a:fillRect/>
          </a:stretch>
        </p:blipFill>
        <p:spPr>
          <a:xfrm>
            <a:off x="3655486" y="409874"/>
            <a:ext cx="8536513" cy="6440419"/>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1659839" y="1968911"/>
            <a:ext cx="1258875" cy="1774608"/>
          </a:xfrm>
          <a:prstGeom prst="rect">
            <a:avLst/>
          </a:prstGeom>
          <a:noFill/>
          <a:ln>
            <a:noFill/>
          </a:ln>
        </p:spPr>
      </p:pic>
      <p:sp>
        <p:nvSpPr>
          <p:cNvPr id="7" name="Legende mit Linie 1 6"/>
          <p:cNvSpPr/>
          <p:nvPr/>
        </p:nvSpPr>
        <p:spPr>
          <a:xfrm>
            <a:off x="1120736" y="4125181"/>
            <a:ext cx="3102795" cy="1816742"/>
          </a:xfrm>
          <a:prstGeom prst="borderCallout1">
            <a:avLst>
              <a:gd name="adj1" fmla="val -3577"/>
              <a:gd name="adj2" fmla="val 2370"/>
              <a:gd name="adj3" fmla="val -38428"/>
              <a:gd name="adj4" fmla="val 25156"/>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Das Device </a:t>
            </a:r>
            <a:r>
              <a:rPr lang="de-DE" sz="2400" dirty="0" err="1" smtClean="0">
                <a:solidFill>
                  <a:schemeClr val="tx1"/>
                </a:solidFill>
              </a:rPr>
              <a:t>Configuration</a:t>
            </a:r>
            <a:r>
              <a:rPr lang="de-DE" sz="2400" dirty="0" smtClean="0">
                <a:solidFill>
                  <a:schemeClr val="tx1"/>
                </a:solidFill>
              </a:rPr>
              <a:t> Tool</a:t>
            </a:r>
            <a:endParaRPr lang="de-DE" sz="2400" dirty="0">
              <a:solidFill>
                <a:schemeClr val="tx1"/>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30144545"/>
      </p:ext>
    </p:extLst>
  </p:cSld>
  <p:clrMapOvr>
    <a:masterClrMapping/>
  </p:clrMapOvr>
  <mc:AlternateContent xmlns:mc="http://schemas.openxmlformats.org/markup-compatibility/2006">
    <mc:Choice xmlns:p14="http://schemas.microsoft.com/office/powerpoint/2010/main" Requires="p14">
      <p:transition spd="slow" p14:dur="2000" advTm="28158"/>
    </mc:Choice>
    <mc:Fallback>
      <p:transition spd="slow" advTm="28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4">
            <a:alphaModFix/>
          </a:blip>
          <a:srcRect/>
          <a:stretch/>
        </p:blipFill>
        <p:spPr>
          <a:xfrm>
            <a:off x="429325" y="3996326"/>
            <a:ext cx="1258875" cy="1774608"/>
          </a:xfrm>
          <a:prstGeom prst="rect">
            <a:avLst/>
          </a:prstGeom>
          <a:noFill/>
          <a:ln>
            <a:noFill/>
          </a:ln>
        </p:spPr>
      </p:pic>
      <p:pic>
        <p:nvPicPr>
          <p:cNvPr id="6" name="Grafik 5"/>
          <p:cNvPicPr>
            <a:picLocks noChangeAspect="1"/>
          </p:cNvPicPr>
          <p:nvPr/>
        </p:nvPicPr>
        <p:blipFill>
          <a:blip r:embed="rId5"/>
          <a:stretch>
            <a:fillRect/>
          </a:stretch>
        </p:blipFill>
        <p:spPr>
          <a:xfrm>
            <a:off x="1857891" y="775734"/>
            <a:ext cx="6050434" cy="4403163"/>
          </a:xfrm>
          <a:prstGeom prst="rect">
            <a:avLst/>
          </a:prstGeom>
        </p:spPr>
      </p:pic>
      <p:sp>
        <p:nvSpPr>
          <p:cNvPr id="7" name="Legende mit Linie 1 6"/>
          <p:cNvSpPr/>
          <p:nvPr/>
        </p:nvSpPr>
        <p:spPr>
          <a:xfrm>
            <a:off x="3130379" y="5371069"/>
            <a:ext cx="5818412" cy="988633"/>
          </a:xfrm>
          <a:prstGeom prst="borderCallout1">
            <a:avLst>
              <a:gd name="adj1" fmla="val 1980"/>
              <a:gd name="adj2" fmla="val -44"/>
              <a:gd name="adj3" fmla="val -27119"/>
              <a:gd name="adj4" fmla="val -24356"/>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Die Entwicklungsumgebung kann bei ST kostenlos heruntergeladen werden</a:t>
            </a:r>
            <a:endParaRPr lang="de-DE" sz="2400" dirty="0">
              <a:solidFill>
                <a:schemeClr val="tx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34590354"/>
      </p:ext>
    </p:extLst>
  </p:cSld>
  <p:clrMapOvr>
    <a:masterClrMapping/>
  </p:clrMapOvr>
  <mc:AlternateContent xmlns:mc="http://schemas.openxmlformats.org/markup-compatibility/2006">
    <mc:Choice xmlns:p14="http://schemas.microsoft.com/office/powerpoint/2010/main" Requires="p14">
      <p:transition spd="slow" p14:dur="2000" advTm="21906"/>
    </mc:Choice>
    <mc:Fallback>
      <p:transition spd="slow" advTm="21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4"/>
          <a:stretch>
            <a:fillRect/>
          </a:stretch>
        </p:blipFill>
        <p:spPr>
          <a:xfrm>
            <a:off x="3655486" y="409874"/>
            <a:ext cx="8536513" cy="6440419"/>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3909880" y="797657"/>
            <a:ext cx="1258875" cy="1774608"/>
          </a:xfrm>
          <a:prstGeom prst="rect">
            <a:avLst/>
          </a:prstGeom>
          <a:noFill/>
          <a:ln>
            <a:noFill/>
          </a:ln>
        </p:spPr>
      </p:pic>
      <p:sp>
        <p:nvSpPr>
          <p:cNvPr id="7" name="Legende mit Linie 1 6"/>
          <p:cNvSpPr/>
          <p:nvPr/>
        </p:nvSpPr>
        <p:spPr>
          <a:xfrm>
            <a:off x="1120736" y="4125181"/>
            <a:ext cx="3646473" cy="1816742"/>
          </a:xfrm>
          <a:prstGeom prst="borderCallout1">
            <a:avLst>
              <a:gd name="adj1" fmla="val 1513"/>
              <a:gd name="adj2" fmla="val 53931"/>
              <a:gd name="adj3" fmla="val -88760"/>
              <a:gd name="adj4" fmla="val 84043"/>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Mit </a:t>
            </a:r>
            <a:r>
              <a:rPr lang="de-DE" sz="2400" dirty="0" err="1" smtClean="0">
                <a:solidFill>
                  <a:schemeClr val="tx1"/>
                </a:solidFill>
              </a:rPr>
              <a:t>Pinout</a:t>
            </a:r>
            <a:r>
              <a:rPr lang="de-DE" sz="2400" dirty="0" smtClean="0">
                <a:solidFill>
                  <a:schemeClr val="tx1"/>
                </a:solidFill>
              </a:rPr>
              <a:t> &amp; </a:t>
            </a:r>
            <a:r>
              <a:rPr lang="de-DE" sz="2400" dirty="0" err="1" smtClean="0">
                <a:solidFill>
                  <a:schemeClr val="tx1"/>
                </a:solidFill>
              </a:rPr>
              <a:t>Configuration</a:t>
            </a:r>
            <a:r>
              <a:rPr lang="de-DE" sz="2400" dirty="0" smtClean="0">
                <a:solidFill>
                  <a:schemeClr val="tx1"/>
                </a:solidFill>
              </a:rPr>
              <a:t/>
            </a:r>
            <a:br>
              <a:rPr lang="de-DE" sz="2400" dirty="0" smtClean="0">
                <a:solidFill>
                  <a:schemeClr val="tx1"/>
                </a:solidFill>
              </a:rPr>
            </a:br>
            <a:r>
              <a:rPr lang="de-DE" sz="2400" dirty="0" smtClean="0">
                <a:solidFill>
                  <a:schemeClr val="tx1"/>
                </a:solidFill>
              </a:rPr>
              <a:t>können wir die Ports des Mikrokontrollers nach Wunsch konfigurieren</a:t>
            </a:r>
            <a:endParaRPr lang="de-DE" sz="2400" dirty="0">
              <a:solidFill>
                <a:schemeClr val="tx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42816822"/>
      </p:ext>
    </p:extLst>
  </p:cSld>
  <p:clrMapOvr>
    <a:masterClrMapping/>
  </p:clrMapOvr>
  <mc:AlternateContent xmlns:mc="http://schemas.openxmlformats.org/markup-compatibility/2006">
    <mc:Choice xmlns:p14="http://schemas.microsoft.com/office/powerpoint/2010/main" Requires="p14">
      <p:transition spd="slow" p14:dur="2000" advTm="37126"/>
    </mc:Choice>
    <mc:Fallback>
      <p:transition spd="slow" advTm="37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4"/>
          <a:stretch>
            <a:fillRect/>
          </a:stretch>
        </p:blipFill>
        <p:spPr>
          <a:xfrm>
            <a:off x="3655486" y="409874"/>
            <a:ext cx="8536513" cy="6440419"/>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6306820" y="3499761"/>
            <a:ext cx="1258875" cy="1774608"/>
          </a:xfrm>
          <a:prstGeom prst="rect">
            <a:avLst/>
          </a:prstGeom>
          <a:noFill/>
          <a:ln>
            <a:noFill/>
          </a:ln>
        </p:spPr>
      </p:pic>
      <p:sp>
        <p:nvSpPr>
          <p:cNvPr id="7" name="Legende mit Linie 1 6"/>
          <p:cNvSpPr/>
          <p:nvPr/>
        </p:nvSpPr>
        <p:spPr>
          <a:xfrm>
            <a:off x="1120736" y="4125181"/>
            <a:ext cx="3646473" cy="1816742"/>
          </a:xfrm>
          <a:prstGeom prst="borderCallout1">
            <a:avLst>
              <a:gd name="adj1" fmla="val 28658"/>
              <a:gd name="adj2" fmla="val 100984"/>
              <a:gd name="adj3" fmla="val 5683"/>
              <a:gd name="adj4" fmla="val 142085"/>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Die Leuchtdioden sind an PC0..PC7 angeschlossen. Wir konfigurieren PC0..PC7 als Output</a:t>
            </a:r>
            <a:endParaRPr lang="de-DE" sz="2400" dirty="0">
              <a:solidFill>
                <a:schemeClr val="tx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78115746"/>
      </p:ext>
    </p:extLst>
  </p:cSld>
  <p:clrMapOvr>
    <a:masterClrMapping/>
  </p:clrMapOvr>
  <mc:AlternateContent xmlns:mc="http://schemas.openxmlformats.org/markup-compatibility/2006">
    <mc:Choice xmlns:p14="http://schemas.microsoft.com/office/powerpoint/2010/main" Requires="p14">
      <p:transition spd="slow" p14:dur="2000" advTm="10386"/>
    </mc:Choice>
    <mc:Fallback>
      <p:transition spd="slow" advTm="10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4"/>
          <a:stretch>
            <a:fillRect/>
          </a:stretch>
        </p:blipFill>
        <p:spPr>
          <a:xfrm>
            <a:off x="5780604" y="819310"/>
            <a:ext cx="4791503" cy="6568996"/>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6378739" y="2903859"/>
            <a:ext cx="1258875" cy="1774608"/>
          </a:xfrm>
          <a:prstGeom prst="rect">
            <a:avLst/>
          </a:prstGeom>
          <a:noFill/>
          <a:ln>
            <a:noFill/>
          </a:ln>
        </p:spPr>
      </p:pic>
      <p:sp>
        <p:nvSpPr>
          <p:cNvPr id="7" name="Legende mit Linie 1 6"/>
          <p:cNvSpPr/>
          <p:nvPr/>
        </p:nvSpPr>
        <p:spPr>
          <a:xfrm>
            <a:off x="1120736" y="4125181"/>
            <a:ext cx="3646473" cy="1816742"/>
          </a:xfrm>
          <a:prstGeom prst="borderCallout1">
            <a:avLst>
              <a:gd name="adj1" fmla="val 28658"/>
              <a:gd name="adj2" fmla="val 100984"/>
              <a:gd name="adj3" fmla="val 5683"/>
              <a:gd name="adj4" fmla="val 142085"/>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Das Anschlussbeinchen PC0 anklicken und …</a:t>
            </a:r>
            <a:endParaRPr lang="de-DE" sz="2400" dirty="0">
              <a:solidFill>
                <a:schemeClr val="tx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61702523"/>
      </p:ext>
    </p:extLst>
  </p:cSld>
  <p:clrMapOvr>
    <a:masterClrMapping/>
  </p:clrMapOvr>
  <mc:AlternateContent xmlns:mc="http://schemas.openxmlformats.org/markup-compatibility/2006">
    <mc:Choice xmlns:p14="http://schemas.microsoft.com/office/powerpoint/2010/main" Requires="p14">
      <p:transition spd="slow" p14:dur="2000" advTm="4157"/>
    </mc:Choice>
    <mc:Fallback>
      <p:transition spd="slow" advTm="4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4"/>
          <a:stretch>
            <a:fillRect/>
          </a:stretch>
        </p:blipFill>
        <p:spPr>
          <a:xfrm>
            <a:off x="5780604" y="819310"/>
            <a:ext cx="4791503" cy="6568996"/>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6917480" y="5338834"/>
            <a:ext cx="1258875" cy="1774608"/>
          </a:xfrm>
          <a:prstGeom prst="rect">
            <a:avLst/>
          </a:prstGeom>
          <a:noFill/>
          <a:ln>
            <a:noFill/>
          </a:ln>
        </p:spPr>
      </p:pic>
      <p:sp>
        <p:nvSpPr>
          <p:cNvPr id="7" name="Legende mit Linie 1 6"/>
          <p:cNvSpPr/>
          <p:nvPr/>
        </p:nvSpPr>
        <p:spPr>
          <a:xfrm>
            <a:off x="1120736" y="4125181"/>
            <a:ext cx="3646473" cy="1816742"/>
          </a:xfrm>
          <a:prstGeom prst="borderCallout1">
            <a:avLst>
              <a:gd name="adj1" fmla="val 28658"/>
              <a:gd name="adj2" fmla="val 100984"/>
              <a:gd name="adj3" fmla="val 109174"/>
              <a:gd name="adj4" fmla="val 158145"/>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err="1" smtClean="0">
                <a:solidFill>
                  <a:schemeClr val="tx1"/>
                </a:solidFill>
              </a:rPr>
              <a:t>GPIO_Output</a:t>
            </a:r>
            <a:r>
              <a:rPr lang="de-DE" sz="2400" dirty="0" smtClean="0">
                <a:solidFill>
                  <a:schemeClr val="tx1"/>
                </a:solidFill>
              </a:rPr>
              <a:t> auswählen</a:t>
            </a:r>
            <a:endParaRPr lang="de-DE" sz="2400" dirty="0">
              <a:solidFill>
                <a:schemeClr val="tx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45037666"/>
      </p:ext>
    </p:extLst>
  </p:cSld>
  <p:clrMapOvr>
    <a:masterClrMapping/>
  </p:clrMapOvr>
  <mc:AlternateContent xmlns:mc="http://schemas.openxmlformats.org/markup-compatibility/2006">
    <mc:Choice xmlns:p14="http://schemas.microsoft.com/office/powerpoint/2010/main" Requires="p14">
      <p:transition spd="slow" p14:dur="2000" advTm="4687"/>
    </mc:Choice>
    <mc:Fallback>
      <p:transition spd="slow" advTm="4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4"/>
          <a:stretch>
            <a:fillRect/>
          </a:stretch>
        </p:blipFill>
        <p:spPr>
          <a:xfrm>
            <a:off x="5780604" y="819310"/>
            <a:ext cx="4791503" cy="6568996"/>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6917480" y="5338834"/>
            <a:ext cx="1258875" cy="1774608"/>
          </a:xfrm>
          <a:prstGeom prst="rect">
            <a:avLst/>
          </a:prstGeom>
          <a:noFill/>
          <a:ln>
            <a:noFill/>
          </a:ln>
        </p:spPr>
      </p:pic>
      <p:sp>
        <p:nvSpPr>
          <p:cNvPr id="7" name="Legende mit Linie 1 6"/>
          <p:cNvSpPr/>
          <p:nvPr/>
        </p:nvSpPr>
        <p:spPr>
          <a:xfrm>
            <a:off x="1120736" y="4125181"/>
            <a:ext cx="3646473" cy="1816742"/>
          </a:xfrm>
          <a:prstGeom prst="borderCallout1">
            <a:avLst>
              <a:gd name="adj1" fmla="val 28658"/>
              <a:gd name="adj2" fmla="val 100984"/>
              <a:gd name="adj3" fmla="val 109174"/>
              <a:gd name="adj4" fmla="val 158145"/>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Ebenso mit PC1 .. PC7</a:t>
            </a:r>
            <a:endParaRPr lang="de-DE" sz="2400" dirty="0">
              <a:solidFill>
                <a:schemeClr val="tx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01530850"/>
      </p:ext>
    </p:extLst>
  </p:cSld>
  <p:clrMapOvr>
    <a:masterClrMapping/>
  </p:clrMapOvr>
  <mc:AlternateContent xmlns:mc="http://schemas.openxmlformats.org/markup-compatibility/2006">
    <mc:Choice xmlns:p14="http://schemas.microsoft.com/office/powerpoint/2010/main" Requires="p14">
      <p:transition spd="slow" p14:dur="2000" advTm="10757"/>
    </mc:Choice>
    <mc:Fallback>
      <p:transition spd="slow" advTm="10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4"/>
          <a:stretch>
            <a:fillRect/>
          </a:stretch>
        </p:blipFill>
        <p:spPr>
          <a:xfrm>
            <a:off x="4840572" y="603285"/>
            <a:ext cx="7134225" cy="6000750"/>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4011768" y="2891873"/>
            <a:ext cx="1258875" cy="1774608"/>
          </a:xfrm>
          <a:prstGeom prst="rect">
            <a:avLst/>
          </a:prstGeom>
          <a:noFill/>
          <a:ln>
            <a:noFill/>
          </a:ln>
        </p:spPr>
      </p:pic>
      <p:sp>
        <p:nvSpPr>
          <p:cNvPr id="7" name="Legende mit Linie 1 6"/>
          <p:cNvSpPr/>
          <p:nvPr/>
        </p:nvSpPr>
        <p:spPr>
          <a:xfrm>
            <a:off x="585626" y="1936786"/>
            <a:ext cx="2126751" cy="693399"/>
          </a:xfrm>
          <a:prstGeom prst="borderCallout1">
            <a:avLst>
              <a:gd name="adj1" fmla="val 28658"/>
              <a:gd name="adj2" fmla="val 100984"/>
              <a:gd name="adj3" fmla="val 150662"/>
              <a:gd name="adj4" fmla="val 158628"/>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Hier</a:t>
            </a:r>
            <a:endParaRPr lang="de-DE" sz="2400" dirty="0">
              <a:solidFill>
                <a:schemeClr val="tx1"/>
              </a:solidFill>
            </a:endParaRPr>
          </a:p>
        </p:txBody>
      </p:sp>
      <p:sp>
        <p:nvSpPr>
          <p:cNvPr id="6" name="Rechteck 5"/>
          <p:cNvSpPr/>
          <p:nvPr/>
        </p:nvSpPr>
        <p:spPr>
          <a:xfrm>
            <a:off x="5270643" y="3071973"/>
            <a:ext cx="1356188" cy="1053208"/>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sp>
        <p:nvSpPr>
          <p:cNvPr id="8" name="Rechteck 7"/>
          <p:cNvSpPr/>
          <p:nvPr/>
        </p:nvSpPr>
        <p:spPr>
          <a:xfrm>
            <a:off x="8330630" y="5278927"/>
            <a:ext cx="546242" cy="144037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sp>
        <p:nvSpPr>
          <p:cNvPr id="9" name="Rechteck 8"/>
          <p:cNvSpPr/>
          <p:nvPr/>
        </p:nvSpPr>
        <p:spPr>
          <a:xfrm>
            <a:off x="10618609" y="3779177"/>
            <a:ext cx="1356188" cy="556517"/>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49841160"/>
      </p:ext>
    </p:extLst>
  </p:cSld>
  <p:clrMapOvr>
    <a:masterClrMapping/>
  </p:clrMapOvr>
  <mc:AlternateContent xmlns:mc="http://schemas.openxmlformats.org/markup-compatibility/2006">
    <mc:Choice xmlns:p14="http://schemas.microsoft.com/office/powerpoint/2010/main" Requires="p14">
      <p:transition spd="slow" p14:dur="2000" advTm="7133"/>
    </mc:Choice>
    <mc:Fallback>
      <p:transition spd="slow" advTm="7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4"/>
          <a:stretch>
            <a:fillRect/>
          </a:stretch>
        </p:blipFill>
        <p:spPr>
          <a:xfrm>
            <a:off x="4840572" y="603285"/>
            <a:ext cx="7134225" cy="6000750"/>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6936258" y="4944691"/>
            <a:ext cx="1258875" cy="1774608"/>
          </a:xfrm>
          <a:prstGeom prst="rect">
            <a:avLst/>
          </a:prstGeom>
          <a:noFill/>
          <a:ln>
            <a:noFill/>
          </a:ln>
        </p:spPr>
      </p:pic>
      <p:sp>
        <p:nvSpPr>
          <p:cNvPr id="7" name="Legende mit Linie 1 6"/>
          <p:cNvSpPr/>
          <p:nvPr/>
        </p:nvSpPr>
        <p:spPr>
          <a:xfrm>
            <a:off x="3616503" y="4433407"/>
            <a:ext cx="2126751" cy="693399"/>
          </a:xfrm>
          <a:prstGeom prst="borderCallout1">
            <a:avLst>
              <a:gd name="adj1" fmla="val 28658"/>
              <a:gd name="adj2" fmla="val 100984"/>
              <a:gd name="adj3" fmla="val 150662"/>
              <a:gd name="adj4" fmla="val 158628"/>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hier</a:t>
            </a:r>
            <a:endParaRPr lang="de-DE" sz="2400" dirty="0">
              <a:solidFill>
                <a:schemeClr val="tx1"/>
              </a:solidFill>
            </a:endParaRPr>
          </a:p>
        </p:txBody>
      </p:sp>
      <p:sp>
        <p:nvSpPr>
          <p:cNvPr id="6" name="Rechteck 5"/>
          <p:cNvSpPr/>
          <p:nvPr/>
        </p:nvSpPr>
        <p:spPr>
          <a:xfrm>
            <a:off x="5270643" y="3071973"/>
            <a:ext cx="1356188" cy="1053208"/>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sp>
        <p:nvSpPr>
          <p:cNvPr id="8" name="Rechteck 7"/>
          <p:cNvSpPr/>
          <p:nvPr/>
        </p:nvSpPr>
        <p:spPr>
          <a:xfrm>
            <a:off x="8330630" y="5278927"/>
            <a:ext cx="546242" cy="144037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sp>
        <p:nvSpPr>
          <p:cNvPr id="9" name="Rechteck 8"/>
          <p:cNvSpPr/>
          <p:nvPr/>
        </p:nvSpPr>
        <p:spPr>
          <a:xfrm>
            <a:off x="10618609" y="3779177"/>
            <a:ext cx="1356188" cy="556517"/>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18338818"/>
      </p:ext>
    </p:extLst>
  </p:cSld>
  <p:clrMapOvr>
    <a:masterClrMapping/>
  </p:clrMapOvr>
  <mc:AlternateContent xmlns:mc="http://schemas.openxmlformats.org/markup-compatibility/2006">
    <mc:Choice xmlns:p14="http://schemas.microsoft.com/office/powerpoint/2010/main" Requires="p14">
      <p:transition spd="slow" p14:dur="2000" advTm="3766"/>
    </mc:Choice>
    <mc:Fallback>
      <p:transition spd="slow" advTm="3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4"/>
          <a:stretch>
            <a:fillRect/>
          </a:stretch>
        </p:blipFill>
        <p:spPr>
          <a:xfrm>
            <a:off x="4840572" y="603285"/>
            <a:ext cx="7134225" cy="6000750"/>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9359734" y="3352198"/>
            <a:ext cx="1258875" cy="1774608"/>
          </a:xfrm>
          <a:prstGeom prst="rect">
            <a:avLst/>
          </a:prstGeom>
          <a:noFill/>
          <a:ln>
            <a:noFill/>
          </a:ln>
        </p:spPr>
      </p:pic>
      <p:sp>
        <p:nvSpPr>
          <p:cNvPr id="7" name="Legende mit Linie 1 6"/>
          <p:cNvSpPr/>
          <p:nvPr/>
        </p:nvSpPr>
        <p:spPr>
          <a:xfrm>
            <a:off x="5948737" y="2185164"/>
            <a:ext cx="2126751" cy="693399"/>
          </a:xfrm>
          <a:prstGeom prst="borderCallout1">
            <a:avLst>
              <a:gd name="adj1" fmla="val 28658"/>
              <a:gd name="adj2" fmla="val 100984"/>
              <a:gd name="adj3" fmla="val 150662"/>
              <a:gd name="adj4" fmla="val 158628"/>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Und hier</a:t>
            </a:r>
            <a:endParaRPr lang="de-DE" sz="2400" dirty="0">
              <a:solidFill>
                <a:schemeClr val="tx1"/>
              </a:solidFill>
            </a:endParaRPr>
          </a:p>
        </p:txBody>
      </p:sp>
      <p:sp>
        <p:nvSpPr>
          <p:cNvPr id="6" name="Rechteck 5"/>
          <p:cNvSpPr/>
          <p:nvPr/>
        </p:nvSpPr>
        <p:spPr>
          <a:xfrm>
            <a:off x="5270643" y="3071973"/>
            <a:ext cx="1356188" cy="1053208"/>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sp>
        <p:nvSpPr>
          <p:cNvPr id="8" name="Rechteck 7"/>
          <p:cNvSpPr/>
          <p:nvPr/>
        </p:nvSpPr>
        <p:spPr>
          <a:xfrm>
            <a:off x="8330630" y="5278927"/>
            <a:ext cx="546242" cy="144037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sp>
        <p:nvSpPr>
          <p:cNvPr id="9" name="Rechteck 8"/>
          <p:cNvSpPr/>
          <p:nvPr/>
        </p:nvSpPr>
        <p:spPr>
          <a:xfrm>
            <a:off x="10618609" y="3779177"/>
            <a:ext cx="1356188" cy="556517"/>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6219528"/>
      </p:ext>
    </p:extLst>
  </p:cSld>
  <p:clrMapOvr>
    <a:masterClrMapping/>
  </p:clrMapOvr>
  <mc:AlternateContent xmlns:mc="http://schemas.openxmlformats.org/markup-compatibility/2006">
    <mc:Choice xmlns:p14="http://schemas.microsoft.com/office/powerpoint/2010/main" Requires="p14">
      <p:transition spd="slow" p14:dur="2000" advTm="11095"/>
    </mc:Choice>
    <mc:Fallback>
      <p:transition spd="slow" advTm="11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4"/>
          <a:stretch>
            <a:fillRect/>
          </a:stretch>
        </p:blipFill>
        <p:spPr>
          <a:xfrm>
            <a:off x="5557837" y="1183337"/>
            <a:ext cx="5014271" cy="4882749"/>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6621404" y="3780550"/>
            <a:ext cx="1258875" cy="1774608"/>
          </a:xfrm>
          <a:prstGeom prst="rect">
            <a:avLst/>
          </a:prstGeom>
          <a:noFill/>
          <a:ln>
            <a:noFill/>
          </a:ln>
        </p:spPr>
      </p:pic>
      <p:sp>
        <p:nvSpPr>
          <p:cNvPr id="7" name="Legende mit Linie 1 6"/>
          <p:cNvSpPr/>
          <p:nvPr/>
        </p:nvSpPr>
        <p:spPr>
          <a:xfrm>
            <a:off x="1602770" y="3164440"/>
            <a:ext cx="3423284" cy="1592495"/>
          </a:xfrm>
          <a:prstGeom prst="borderCallout1">
            <a:avLst>
              <a:gd name="adj1" fmla="val 28658"/>
              <a:gd name="adj2" fmla="val 100984"/>
              <a:gd name="adj3" fmla="val 57114"/>
              <a:gd name="adj4" fmla="val 142691"/>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Tasten sind an </a:t>
            </a:r>
          </a:p>
          <a:p>
            <a:pPr algn="ctr"/>
            <a:r>
              <a:rPr lang="de-DE" sz="2400" dirty="0" smtClean="0">
                <a:solidFill>
                  <a:schemeClr val="tx1"/>
                </a:solidFill>
              </a:rPr>
              <a:t>PA1, PA6 und PA10 angeschlossen</a:t>
            </a:r>
            <a:endParaRPr lang="de-DE" sz="2400" dirty="0">
              <a:solidFill>
                <a:schemeClr val="tx1"/>
              </a:solidFill>
            </a:endParaRPr>
          </a:p>
        </p:txBody>
      </p:sp>
      <p:sp>
        <p:nvSpPr>
          <p:cNvPr id="6" name="Rechteck 5"/>
          <p:cNvSpPr/>
          <p:nvPr/>
        </p:nvSpPr>
        <p:spPr>
          <a:xfrm>
            <a:off x="8096035" y="4109663"/>
            <a:ext cx="735201" cy="48288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sp>
        <p:nvSpPr>
          <p:cNvPr id="10" name="Rechteck 9"/>
          <p:cNvSpPr/>
          <p:nvPr/>
        </p:nvSpPr>
        <p:spPr>
          <a:xfrm>
            <a:off x="8700498" y="2859603"/>
            <a:ext cx="1224338" cy="304837"/>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63640515"/>
      </p:ext>
    </p:extLst>
  </p:cSld>
  <p:clrMapOvr>
    <a:masterClrMapping/>
  </p:clrMapOvr>
  <mc:AlternateContent xmlns:mc="http://schemas.openxmlformats.org/markup-compatibility/2006">
    <mc:Choice xmlns:p14="http://schemas.microsoft.com/office/powerpoint/2010/main" Requires="p14">
      <p:transition spd="slow" p14:dur="2000" advTm="24554"/>
    </mc:Choice>
    <mc:Fallback>
      <p:transition spd="slow" advTm="24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4"/>
          <a:stretch>
            <a:fillRect/>
          </a:stretch>
        </p:blipFill>
        <p:spPr>
          <a:xfrm>
            <a:off x="5557837" y="1183337"/>
            <a:ext cx="5014271" cy="4882749"/>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7309773" y="2335055"/>
            <a:ext cx="1258875" cy="1774608"/>
          </a:xfrm>
          <a:prstGeom prst="rect">
            <a:avLst/>
          </a:prstGeom>
          <a:noFill/>
          <a:ln>
            <a:noFill/>
          </a:ln>
        </p:spPr>
      </p:pic>
      <p:sp>
        <p:nvSpPr>
          <p:cNvPr id="7" name="Legende mit Linie 1 6"/>
          <p:cNvSpPr/>
          <p:nvPr/>
        </p:nvSpPr>
        <p:spPr>
          <a:xfrm>
            <a:off x="1602770" y="3164440"/>
            <a:ext cx="3423284" cy="1592495"/>
          </a:xfrm>
          <a:prstGeom prst="borderCallout1">
            <a:avLst>
              <a:gd name="adj1" fmla="val 28658"/>
              <a:gd name="adj2" fmla="val 100984"/>
              <a:gd name="adj3" fmla="val 8727"/>
              <a:gd name="adj4" fmla="val 169102"/>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Alle als </a:t>
            </a:r>
            <a:r>
              <a:rPr lang="de-DE" sz="2400" dirty="0" err="1" smtClean="0">
                <a:solidFill>
                  <a:schemeClr val="tx1"/>
                </a:solidFill>
              </a:rPr>
              <a:t>GPIO_Input</a:t>
            </a:r>
            <a:r>
              <a:rPr lang="de-DE" sz="2400" dirty="0" smtClean="0">
                <a:solidFill>
                  <a:schemeClr val="tx1"/>
                </a:solidFill>
              </a:rPr>
              <a:t> einstellen</a:t>
            </a:r>
          </a:p>
          <a:p>
            <a:pPr algn="ctr"/>
            <a:r>
              <a:rPr lang="de-DE" sz="2400" dirty="0" smtClean="0">
                <a:solidFill>
                  <a:schemeClr val="tx1"/>
                </a:solidFill>
              </a:rPr>
              <a:t>(Eingabetaster)</a:t>
            </a:r>
            <a:endParaRPr lang="de-DE" sz="2400" dirty="0">
              <a:solidFill>
                <a:schemeClr val="tx1"/>
              </a:solidFill>
            </a:endParaRPr>
          </a:p>
        </p:txBody>
      </p:sp>
      <p:sp>
        <p:nvSpPr>
          <p:cNvPr id="6" name="Rechteck 5"/>
          <p:cNvSpPr/>
          <p:nvPr/>
        </p:nvSpPr>
        <p:spPr>
          <a:xfrm>
            <a:off x="8096035" y="4109663"/>
            <a:ext cx="735201" cy="48288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sp>
        <p:nvSpPr>
          <p:cNvPr id="10" name="Rechteck 9"/>
          <p:cNvSpPr/>
          <p:nvPr/>
        </p:nvSpPr>
        <p:spPr>
          <a:xfrm>
            <a:off x="8700498" y="2859603"/>
            <a:ext cx="1224338" cy="304837"/>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49107911"/>
      </p:ext>
    </p:extLst>
  </p:cSld>
  <p:clrMapOvr>
    <a:masterClrMapping/>
  </p:clrMapOvr>
  <mc:AlternateContent xmlns:mc="http://schemas.openxmlformats.org/markup-compatibility/2006">
    <mc:Choice xmlns:p14="http://schemas.microsoft.com/office/powerpoint/2010/main" Requires="p14">
      <p:transition spd="slow" p14:dur="2000" advTm="6253"/>
    </mc:Choice>
    <mc:Fallback>
      <p:transition spd="slow" advTm="6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4">
            <a:alphaModFix/>
          </a:blip>
          <a:srcRect/>
          <a:stretch/>
        </p:blipFill>
        <p:spPr>
          <a:xfrm>
            <a:off x="429325" y="3996326"/>
            <a:ext cx="1258875" cy="1774608"/>
          </a:xfrm>
          <a:prstGeom prst="rect">
            <a:avLst/>
          </a:prstGeom>
          <a:noFill/>
          <a:ln>
            <a:noFill/>
          </a:ln>
        </p:spPr>
      </p:pic>
      <p:sp>
        <p:nvSpPr>
          <p:cNvPr id="7" name="Legende mit Linie 1 6"/>
          <p:cNvSpPr/>
          <p:nvPr/>
        </p:nvSpPr>
        <p:spPr>
          <a:xfrm>
            <a:off x="2443857" y="5126803"/>
            <a:ext cx="8765249" cy="1571947"/>
          </a:xfrm>
          <a:prstGeom prst="borderCallout1">
            <a:avLst>
              <a:gd name="adj1" fmla="val 1980"/>
              <a:gd name="adj2" fmla="val -44"/>
              <a:gd name="adj3" fmla="val -17525"/>
              <a:gd name="adj4" fmla="val -8132"/>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Nach der Installation fragt die Entwicklungsumgebung nach einem „Workspace“. Der Workspace ist ein Ordner, der zum Speichern der Projekte verwendet wird. Mit „Browse…“ kann ein gewünschter Ordner erstellt und angegeben werden. Dann Launch …</a:t>
            </a:r>
            <a:endParaRPr lang="de-DE" sz="2400" dirty="0">
              <a:solidFill>
                <a:schemeClr val="tx1"/>
              </a:solidFill>
            </a:endParaRPr>
          </a:p>
        </p:txBody>
      </p:sp>
      <p:pic>
        <p:nvPicPr>
          <p:cNvPr id="3" name="Grafik 2"/>
          <p:cNvPicPr>
            <a:picLocks noChangeAspect="1"/>
          </p:cNvPicPr>
          <p:nvPr/>
        </p:nvPicPr>
        <p:blipFill>
          <a:blip r:embed="rId5"/>
          <a:stretch>
            <a:fillRect/>
          </a:stretch>
        </p:blipFill>
        <p:spPr>
          <a:xfrm>
            <a:off x="2443857" y="860075"/>
            <a:ext cx="8900177" cy="4061246"/>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66438025"/>
      </p:ext>
    </p:extLst>
  </p:cSld>
  <p:clrMapOvr>
    <a:masterClrMapping/>
  </p:clrMapOvr>
  <mc:AlternateContent xmlns:mc="http://schemas.openxmlformats.org/markup-compatibility/2006">
    <mc:Choice xmlns:p14="http://schemas.microsoft.com/office/powerpoint/2010/main" Requires="p14">
      <p:transition spd="slow" p14:dur="2000" advTm="44546"/>
    </mc:Choice>
    <mc:Fallback>
      <p:transition spd="slow" advTm="44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4"/>
          <a:stretch>
            <a:fillRect/>
          </a:stretch>
        </p:blipFill>
        <p:spPr>
          <a:xfrm>
            <a:off x="5181653" y="768689"/>
            <a:ext cx="6924675" cy="5895975"/>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4283178" y="4414161"/>
            <a:ext cx="1258875" cy="1774608"/>
          </a:xfrm>
          <a:prstGeom prst="rect">
            <a:avLst/>
          </a:prstGeom>
          <a:noFill/>
          <a:ln>
            <a:noFill/>
          </a:ln>
        </p:spPr>
      </p:pic>
      <p:sp>
        <p:nvSpPr>
          <p:cNvPr id="7" name="Legende mit Linie 1 6"/>
          <p:cNvSpPr/>
          <p:nvPr/>
        </p:nvSpPr>
        <p:spPr>
          <a:xfrm>
            <a:off x="495776" y="2049147"/>
            <a:ext cx="3423284" cy="1592495"/>
          </a:xfrm>
          <a:prstGeom prst="borderCallout1">
            <a:avLst>
              <a:gd name="adj1" fmla="val 28658"/>
              <a:gd name="adj2" fmla="val 100984"/>
              <a:gd name="adj3" fmla="val 146791"/>
              <a:gd name="adj4" fmla="val 121682"/>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Hier</a:t>
            </a:r>
            <a:endParaRPr lang="de-DE" sz="2400" dirty="0">
              <a:solidFill>
                <a:schemeClr val="tx1"/>
              </a:solidFill>
            </a:endParaRPr>
          </a:p>
        </p:txBody>
      </p:sp>
      <p:sp>
        <p:nvSpPr>
          <p:cNvPr id="6" name="Rechteck 5"/>
          <p:cNvSpPr/>
          <p:nvPr/>
        </p:nvSpPr>
        <p:spPr>
          <a:xfrm>
            <a:off x="8003568" y="5393932"/>
            <a:ext cx="297952" cy="118152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sp>
        <p:nvSpPr>
          <p:cNvPr id="10" name="Rechteck 9"/>
          <p:cNvSpPr/>
          <p:nvPr/>
        </p:nvSpPr>
        <p:spPr>
          <a:xfrm>
            <a:off x="5542053" y="4884760"/>
            <a:ext cx="1224338" cy="304837"/>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sp>
        <p:nvSpPr>
          <p:cNvPr id="9" name="Rechteck 8"/>
          <p:cNvSpPr/>
          <p:nvPr/>
        </p:nvSpPr>
        <p:spPr>
          <a:xfrm>
            <a:off x="10765604" y="2618197"/>
            <a:ext cx="1340724" cy="268841"/>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5123362"/>
      </p:ext>
    </p:extLst>
  </p:cSld>
  <p:clrMapOvr>
    <a:masterClrMapping/>
  </p:clrMapOvr>
  <mc:AlternateContent xmlns:mc="http://schemas.openxmlformats.org/markup-compatibility/2006">
    <mc:Choice xmlns:p14="http://schemas.microsoft.com/office/powerpoint/2010/main" Requires="p14">
      <p:transition spd="slow" p14:dur="2000" advTm="2637"/>
    </mc:Choice>
    <mc:Fallback>
      <p:transition spd="slow" advTm="2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4"/>
          <a:stretch>
            <a:fillRect/>
          </a:stretch>
        </p:blipFill>
        <p:spPr>
          <a:xfrm>
            <a:off x="5181653" y="768689"/>
            <a:ext cx="6924675" cy="5895975"/>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6744693" y="5037178"/>
            <a:ext cx="1258875" cy="1774608"/>
          </a:xfrm>
          <a:prstGeom prst="rect">
            <a:avLst/>
          </a:prstGeom>
          <a:noFill/>
          <a:ln>
            <a:noFill/>
          </a:ln>
        </p:spPr>
      </p:pic>
      <p:sp>
        <p:nvSpPr>
          <p:cNvPr id="7" name="Legende mit Linie 1 6"/>
          <p:cNvSpPr/>
          <p:nvPr/>
        </p:nvSpPr>
        <p:spPr>
          <a:xfrm>
            <a:off x="1337249" y="4240930"/>
            <a:ext cx="3423284" cy="1592495"/>
          </a:xfrm>
          <a:prstGeom prst="borderCallout1">
            <a:avLst>
              <a:gd name="adj1" fmla="val 28658"/>
              <a:gd name="adj2" fmla="val 100984"/>
              <a:gd name="adj3" fmla="val 113243"/>
              <a:gd name="adj4" fmla="val 157997"/>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Hier</a:t>
            </a:r>
            <a:endParaRPr lang="de-DE" sz="2400" dirty="0">
              <a:solidFill>
                <a:schemeClr val="tx1"/>
              </a:solidFill>
            </a:endParaRPr>
          </a:p>
        </p:txBody>
      </p:sp>
      <p:sp>
        <p:nvSpPr>
          <p:cNvPr id="6" name="Rechteck 5"/>
          <p:cNvSpPr/>
          <p:nvPr/>
        </p:nvSpPr>
        <p:spPr>
          <a:xfrm>
            <a:off x="8003568" y="5393932"/>
            <a:ext cx="297952" cy="118152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sp>
        <p:nvSpPr>
          <p:cNvPr id="10" name="Rechteck 9"/>
          <p:cNvSpPr/>
          <p:nvPr/>
        </p:nvSpPr>
        <p:spPr>
          <a:xfrm>
            <a:off x="5542053" y="4884760"/>
            <a:ext cx="1224338" cy="304837"/>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sp>
        <p:nvSpPr>
          <p:cNvPr id="9" name="Rechteck 8"/>
          <p:cNvSpPr/>
          <p:nvPr/>
        </p:nvSpPr>
        <p:spPr>
          <a:xfrm>
            <a:off x="10765604" y="2618197"/>
            <a:ext cx="1340724" cy="268841"/>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78236321"/>
      </p:ext>
    </p:extLst>
  </p:cSld>
  <p:clrMapOvr>
    <a:masterClrMapping/>
  </p:clrMapOvr>
  <mc:AlternateContent xmlns:mc="http://schemas.openxmlformats.org/markup-compatibility/2006">
    <mc:Choice xmlns:p14="http://schemas.microsoft.com/office/powerpoint/2010/main" Requires="p14">
      <p:transition spd="slow" p14:dur="2000" advTm="1544"/>
    </mc:Choice>
    <mc:Fallback>
      <p:transition spd="slow" advTm="1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4"/>
          <a:stretch>
            <a:fillRect/>
          </a:stretch>
        </p:blipFill>
        <p:spPr>
          <a:xfrm>
            <a:off x="5181653" y="768689"/>
            <a:ext cx="6924675" cy="5895975"/>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9506729" y="2098769"/>
            <a:ext cx="1258875" cy="1774608"/>
          </a:xfrm>
          <a:prstGeom prst="rect">
            <a:avLst/>
          </a:prstGeom>
          <a:noFill/>
          <a:ln>
            <a:noFill/>
          </a:ln>
        </p:spPr>
      </p:pic>
      <p:sp>
        <p:nvSpPr>
          <p:cNvPr id="7" name="Legende mit Linie 1 6"/>
          <p:cNvSpPr/>
          <p:nvPr/>
        </p:nvSpPr>
        <p:spPr>
          <a:xfrm>
            <a:off x="4878236" y="2453227"/>
            <a:ext cx="3423284" cy="1592495"/>
          </a:xfrm>
          <a:prstGeom prst="borderCallout1">
            <a:avLst>
              <a:gd name="adj1" fmla="val 28658"/>
              <a:gd name="adj2" fmla="val 100984"/>
              <a:gd name="adj3" fmla="val 19049"/>
              <a:gd name="adj4" fmla="val 138189"/>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Und hier</a:t>
            </a:r>
            <a:endParaRPr lang="de-DE" sz="2400" dirty="0">
              <a:solidFill>
                <a:schemeClr val="tx1"/>
              </a:solidFill>
            </a:endParaRPr>
          </a:p>
        </p:txBody>
      </p:sp>
      <p:sp>
        <p:nvSpPr>
          <p:cNvPr id="6" name="Rechteck 5"/>
          <p:cNvSpPr/>
          <p:nvPr/>
        </p:nvSpPr>
        <p:spPr>
          <a:xfrm>
            <a:off x="8003568" y="5393932"/>
            <a:ext cx="297952" cy="118152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sp>
        <p:nvSpPr>
          <p:cNvPr id="10" name="Rechteck 9"/>
          <p:cNvSpPr/>
          <p:nvPr/>
        </p:nvSpPr>
        <p:spPr>
          <a:xfrm>
            <a:off x="5542053" y="4884760"/>
            <a:ext cx="1224338" cy="304837"/>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sp>
        <p:nvSpPr>
          <p:cNvPr id="9" name="Rechteck 8"/>
          <p:cNvSpPr/>
          <p:nvPr/>
        </p:nvSpPr>
        <p:spPr>
          <a:xfrm>
            <a:off x="10765604" y="2618197"/>
            <a:ext cx="1340724" cy="268841"/>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67044910"/>
      </p:ext>
    </p:extLst>
  </p:cSld>
  <p:clrMapOvr>
    <a:masterClrMapping/>
  </p:clrMapOvr>
  <mc:AlternateContent xmlns:mc="http://schemas.openxmlformats.org/markup-compatibility/2006">
    <mc:Choice xmlns:p14="http://schemas.microsoft.com/office/powerpoint/2010/main" Requires="p14">
      <p:transition spd="slow" p14:dur="2000" advTm="6838"/>
    </mc:Choice>
    <mc:Fallback>
      <p:transition spd="slow" advTm="6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4"/>
          <a:stretch>
            <a:fillRect/>
          </a:stretch>
        </p:blipFill>
        <p:spPr>
          <a:xfrm>
            <a:off x="5302403" y="441419"/>
            <a:ext cx="5803961" cy="6176692"/>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3978991" y="4770050"/>
            <a:ext cx="1258875" cy="1774608"/>
          </a:xfrm>
          <a:prstGeom prst="rect">
            <a:avLst/>
          </a:prstGeom>
          <a:noFill/>
          <a:ln>
            <a:noFill/>
          </a:ln>
        </p:spPr>
      </p:pic>
      <p:sp>
        <p:nvSpPr>
          <p:cNvPr id="7" name="Legende mit Linie 1 6"/>
          <p:cNvSpPr/>
          <p:nvPr/>
        </p:nvSpPr>
        <p:spPr>
          <a:xfrm>
            <a:off x="491171" y="1294543"/>
            <a:ext cx="3423284" cy="1592495"/>
          </a:xfrm>
          <a:prstGeom prst="borderCallout1">
            <a:avLst>
              <a:gd name="adj1" fmla="val 99626"/>
              <a:gd name="adj2" fmla="val 95582"/>
              <a:gd name="adj3" fmla="val 205501"/>
              <a:gd name="adj4" fmla="val 112378"/>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Die </a:t>
            </a:r>
            <a:r>
              <a:rPr lang="de-DE" sz="2400" dirty="0" err="1" smtClean="0">
                <a:solidFill>
                  <a:schemeClr val="tx1"/>
                </a:solidFill>
              </a:rPr>
              <a:t>Eingabeschalterchen</a:t>
            </a:r>
            <a:r>
              <a:rPr lang="de-DE" sz="2400" dirty="0" smtClean="0">
                <a:solidFill>
                  <a:schemeClr val="tx1"/>
                </a:solidFill>
              </a:rPr>
              <a:t> sind an PB0..PB7 angeschlossen</a:t>
            </a:r>
            <a:endParaRPr lang="de-DE" sz="2400" dirty="0">
              <a:solidFill>
                <a:schemeClr val="tx1"/>
              </a:solidFill>
            </a:endParaRPr>
          </a:p>
        </p:txBody>
      </p:sp>
      <p:sp>
        <p:nvSpPr>
          <p:cNvPr id="6" name="Rechteck 5"/>
          <p:cNvSpPr/>
          <p:nvPr/>
        </p:nvSpPr>
        <p:spPr>
          <a:xfrm>
            <a:off x="5302402" y="5352836"/>
            <a:ext cx="1375799" cy="873303"/>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sp>
        <p:nvSpPr>
          <p:cNvPr id="10" name="Rechteck 9"/>
          <p:cNvSpPr/>
          <p:nvPr/>
        </p:nvSpPr>
        <p:spPr>
          <a:xfrm>
            <a:off x="5829730" y="3841377"/>
            <a:ext cx="1382728" cy="304837"/>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03335805"/>
      </p:ext>
    </p:extLst>
  </p:cSld>
  <p:clrMapOvr>
    <a:masterClrMapping/>
  </p:clrMapOvr>
  <mc:AlternateContent xmlns:mc="http://schemas.openxmlformats.org/markup-compatibility/2006">
    <mc:Choice xmlns:p14="http://schemas.microsoft.com/office/powerpoint/2010/main" Requires="p14">
      <p:transition spd="slow" p14:dur="2000" advTm="29900"/>
    </mc:Choice>
    <mc:Fallback>
      <p:transition spd="slow" advTm="29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4"/>
          <a:stretch>
            <a:fillRect/>
          </a:stretch>
        </p:blipFill>
        <p:spPr>
          <a:xfrm>
            <a:off x="5302403" y="441419"/>
            <a:ext cx="5803961" cy="6176692"/>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3978991" y="4770050"/>
            <a:ext cx="1258875" cy="1774608"/>
          </a:xfrm>
          <a:prstGeom prst="rect">
            <a:avLst/>
          </a:prstGeom>
          <a:noFill/>
          <a:ln>
            <a:noFill/>
          </a:ln>
        </p:spPr>
      </p:pic>
      <p:sp>
        <p:nvSpPr>
          <p:cNvPr id="7" name="Legende mit Linie 1 6"/>
          <p:cNvSpPr/>
          <p:nvPr/>
        </p:nvSpPr>
        <p:spPr>
          <a:xfrm>
            <a:off x="491171" y="1294543"/>
            <a:ext cx="3423284" cy="1592495"/>
          </a:xfrm>
          <a:prstGeom prst="borderCallout1">
            <a:avLst>
              <a:gd name="adj1" fmla="val 99626"/>
              <a:gd name="adj2" fmla="val 95582"/>
              <a:gd name="adj3" fmla="val 205501"/>
              <a:gd name="adj4" fmla="val 112378"/>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Alle als </a:t>
            </a:r>
            <a:r>
              <a:rPr lang="de-DE" sz="2400" dirty="0" err="1" smtClean="0">
                <a:solidFill>
                  <a:schemeClr val="tx1"/>
                </a:solidFill>
              </a:rPr>
              <a:t>GPIO_Input</a:t>
            </a:r>
            <a:r>
              <a:rPr lang="de-DE" sz="2400" dirty="0" smtClean="0">
                <a:solidFill>
                  <a:schemeClr val="tx1"/>
                </a:solidFill>
              </a:rPr>
              <a:t> konfigurieren</a:t>
            </a:r>
            <a:endParaRPr lang="de-DE" sz="2400" dirty="0">
              <a:solidFill>
                <a:schemeClr val="tx1"/>
              </a:solidFill>
            </a:endParaRPr>
          </a:p>
        </p:txBody>
      </p:sp>
      <p:sp>
        <p:nvSpPr>
          <p:cNvPr id="6" name="Rechteck 5"/>
          <p:cNvSpPr/>
          <p:nvPr/>
        </p:nvSpPr>
        <p:spPr>
          <a:xfrm>
            <a:off x="5302402" y="5352836"/>
            <a:ext cx="1375799" cy="873303"/>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sp>
        <p:nvSpPr>
          <p:cNvPr id="10" name="Rechteck 9"/>
          <p:cNvSpPr/>
          <p:nvPr/>
        </p:nvSpPr>
        <p:spPr>
          <a:xfrm>
            <a:off x="5829730" y="3841377"/>
            <a:ext cx="1382728" cy="304837"/>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0201623"/>
      </p:ext>
    </p:extLst>
  </p:cSld>
  <p:clrMapOvr>
    <a:masterClrMapping/>
  </p:clrMapOvr>
  <mc:AlternateContent xmlns:mc="http://schemas.openxmlformats.org/markup-compatibility/2006">
    <mc:Choice xmlns:p14="http://schemas.microsoft.com/office/powerpoint/2010/main" Requires="p14">
      <p:transition spd="slow" p14:dur="2000" advTm="11304"/>
    </mc:Choice>
    <mc:Fallback>
      <p:transition spd="slow" advTm="11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4"/>
          <a:stretch>
            <a:fillRect/>
          </a:stretch>
        </p:blipFill>
        <p:spPr>
          <a:xfrm>
            <a:off x="4728894" y="409875"/>
            <a:ext cx="7168579" cy="6581678"/>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7246173" y="5216945"/>
            <a:ext cx="1258875" cy="1774608"/>
          </a:xfrm>
          <a:prstGeom prst="rect">
            <a:avLst/>
          </a:prstGeom>
          <a:noFill/>
          <a:ln>
            <a:noFill/>
          </a:ln>
        </p:spPr>
      </p:pic>
      <p:sp>
        <p:nvSpPr>
          <p:cNvPr id="7" name="Legende mit Linie 1 6"/>
          <p:cNvSpPr/>
          <p:nvPr/>
        </p:nvSpPr>
        <p:spPr>
          <a:xfrm>
            <a:off x="2628196" y="2904466"/>
            <a:ext cx="3423284" cy="1592495"/>
          </a:xfrm>
          <a:prstGeom prst="borderCallout1">
            <a:avLst>
              <a:gd name="adj1" fmla="val 99626"/>
              <a:gd name="adj2" fmla="val 95582"/>
              <a:gd name="adj3" fmla="val 157114"/>
              <a:gd name="adj4" fmla="val 136988"/>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Hier</a:t>
            </a:r>
            <a:endParaRPr lang="de-DE" sz="2400" dirty="0">
              <a:solidFill>
                <a:schemeClr val="tx1"/>
              </a:solidFill>
            </a:endParaRPr>
          </a:p>
        </p:txBody>
      </p:sp>
      <p:sp>
        <p:nvSpPr>
          <p:cNvPr id="6" name="Rechteck 5"/>
          <p:cNvSpPr/>
          <p:nvPr/>
        </p:nvSpPr>
        <p:spPr>
          <a:xfrm>
            <a:off x="8764793" y="5657354"/>
            <a:ext cx="779899" cy="133419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sp>
        <p:nvSpPr>
          <p:cNvPr id="10" name="Rechteck 9"/>
          <p:cNvSpPr/>
          <p:nvPr/>
        </p:nvSpPr>
        <p:spPr>
          <a:xfrm>
            <a:off x="7772014" y="563920"/>
            <a:ext cx="1279519" cy="1131316"/>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95475328"/>
      </p:ext>
    </p:extLst>
  </p:cSld>
  <p:clrMapOvr>
    <a:masterClrMapping/>
  </p:clrMapOvr>
  <mc:AlternateContent xmlns:mc="http://schemas.openxmlformats.org/markup-compatibility/2006">
    <mc:Choice xmlns:p14="http://schemas.microsoft.com/office/powerpoint/2010/main" Requires="p14">
      <p:transition spd="slow" p14:dur="2000" advTm="4778"/>
    </mc:Choice>
    <mc:Fallback>
      <p:transition spd="slow" advTm="4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4"/>
          <a:stretch>
            <a:fillRect/>
          </a:stretch>
        </p:blipFill>
        <p:spPr>
          <a:xfrm>
            <a:off x="4728894" y="409875"/>
            <a:ext cx="7168579" cy="6581678"/>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6513139" y="563920"/>
            <a:ext cx="1258875" cy="1774608"/>
          </a:xfrm>
          <a:prstGeom prst="rect">
            <a:avLst/>
          </a:prstGeom>
          <a:noFill/>
          <a:ln>
            <a:noFill/>
          </a:ln>
        </p:spPr>
      </p:pic>
      <p:sp>
        <p:nvSpPr>
          <p:cNvPr id="7" name="Legende mit Linie 1 6"/>
          <p:cNvSpPr/>
          <p:nvPr/>
        </p:nvSpPr>
        <p:spPr>
          <a:xfrm>
            <a:off x="2628196" y="2904466"/>
            <a:ext cx="3423284" cy="1592495"/>
          </a:xfrm>
          <a:prstGeom prst="borderCallout1">
            <a:avLst>
              <a:gd name="adj1" fmla="val -374"/>
              <a:gd name="adj2" fmla="val 99184"/>
              <a:gd name="adj3" fmla="val -49983"/>
              <a:gd name="adj4" fmla="val 119281"/>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Und hier</a:t>
            </a:r>
            <a:endParaRPr lang="de-DE" sz="2400" dirty="0">
              <a:solidFill>
                <a:schemeClr val="tx1"/>
              </a:solidFill>
            </a:endParaRPr>
          </a:p>
        </p:txBody>
      </p:sp>
      <p:sp>
        <p:nvSpPr>
          <p:cNvPr id="6" name="Rechteck 5"/>
          <p:cNvSpPr/>
          <p:nvPr/>
        </p:nvSpPr>
        <p:spPr>
          <a:xfrm>
            <a:off x="8764793" y="5657354"/>
            <a:ext cx="779899" cy="133419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sp>
        <p:nvSpPr>
          <p:cNvPr id="10" name="Rechteck 9"/>
          <p:cNvSpPr/>
          <p:nvPr/>
        </p:nvSpPr>
        <p:spPr>
          <a:xfrm>
            <a:off x="7772014" y="563920"/>
            <a:ext cx="1279519" cy="1131316"/>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41806702"/>
      </p:ext>
    </p:extLst>
  </p:cSld>
  <p:clrMapOvr>
    <a:masterClrMapping/>
  </p:clrMapOvr>
  <mc:AlternateContent xmlns:mc="http://schemas.openxmlformats.org/markup-compatibility/2006">
    <mc:Choice xmlns:p14="http://schemas.microsoft.com/office/powerpoint/2010/main" Requires="p14">
      <p:transition spd="slow" p14:dur="2000" advTm="10322"/>
    </mc:Choice>
    <mc:Fallback>
      <p:transition spd="slow" advTm="10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p:cNvPicPr>
            <a:picLocks noChangeAspect="1"/>
          </p:cNvPicPr>
          <p:nvPr/>
        </p:nvPicPr>
        <p:blipFill>
          <a:blip r:embed="rId4"/>
          <a:stretch>
            <a:fillRect/>
          </a:stretch>
        </p:blipFill>
        <p:spPr>
          <a:xfrm>
            <a:off x="5569877" y="409874"/>
            <a:ext cx="6019371" cy="6324701"/>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a:t>
            </a:r>
            <a:r>
              <a:rPr lang="de-DE" sz="2400" dirty="0" smtClean="0"/>
              <a:t>STM32L152RET</a:t>
            </a:r>
            <a:endParaRPr lang="de-DE" sz="2400" dirty="0"/>
          </a:p>
        </p:txBody>
      </p:sp>
      <p:pic>
        <p:nvPicPr>
          <p:cNvPr id="5" name="Google Shape;172;p1"/>
          <p:cNvPicPr preferRelativeResize="0"/>
          <p:nvPr/>
        </p:nvPicPr>
        <p:blipFill rotWithShape="1">
          <a:blip r:embed="rId5">
            <a:alphaModFix/>
          </a:blip>
          <a:srcRect/>
          <a:stretch/>
        </p:blipFill>
        <p:spPr>
          <a:xfrm>
            <a:off x="5311062" y="2684920"/>
            <a:ext cx="1258875" cy="1774608"/>
          </a:xfrm>
          <a:prstGeom prst="rect">
            <a:avLst/>
          </a:prstGeom>
          <a:noFill/>
          <a:ln>
            <a:noFill/>
          </a:ln>
        </p:spPr>
      </p:pic>
      <p:sp>
        <p:nvSpPr>
          <p:cNvPr id="7" name="Legende mit Linie 1 6"/>
          <p:cNvSpPr/>
          <p:nvPr/>
        </p:nvSpPr>
        <p:spPr>
          <a:xfrm>
            <a:off x="773439" y="2321960"/>
            <a:ext cx="3356772" cy="1486198"/>
          </a:xfrm>
          <a:prstGeom prst="borderCallout1">
            <a:avLst>
              <a:gd name="adj1" fmla="val 39722"/>
              <a:gd name="adj2" fmla="val 100714"/>
              <a:gd name="adj3" fmla="val 62275"/>
              <a:gd name="adj4" fmla="val 139689"/>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prstClr val="black"/>
                </a:solidFill>
              </a:rPr>
              <a:t>System -&gt; GPIO auswählen</a:t>
            </a:r>
          </a:p>
        </p:txBody>
      </p:sp>
      <p:sp>
        <p:nvSpPr>
          <p:cNvPr id="10" name="Rechteck 9"/>
          <p:cNvSpPr/>
          <p:nvPr/>
        </p:nvSpPr>
        <p:spPr>
          <a:xfrm>
            <a:off x="7798555" y="2215663"/>
            <a:ext cx="400223" cy="36315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prstClr val="black"/>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86265059"/>
      </p:ext>
    </p:extLst>
  </p:cSld>
  <p:clrMapOvr>
    <a:masterClrMapping/>
  </p:clrMapOvr>
  <mc:AlternateContent xmlns:mc="http://schemas.openxmlformats.org/markup-compatibility/2006">
    <mc:Choice xmlns:p14="http://schemas.microsoft.com/office/powerpoint/2010/main" Requires="p14">
      <p:transition spd="slow" p14:dur="2000" advTm="8303"/>
    </mc:Choice>
    <mc:Fallback>
      <p:transition spd="slow" advTm="8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4"/>
          <a:stretch>
            <a:fillRect/>
          </a:stretch>
        </p:blipFill>
        <p:spPr>
          <a:xfrm>
            <a:off x="4240336" y="729538"/>
            <a:ext cx="7864333" cy="5907568"/>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6667251" y="1695236"/>
            <a:ext cx="1258875" cy="1774608"/>
          </a:xfrm>
          <a:prstGeom prst="rect">
            <a:avLst/>
          </a:prstGeom>
          <a:noFill/>
          <a:ln>
            <a:noFill/>
          </a:ln>
        </p:spPr>
      </p:pic>
      <p:sp>
        <p:nvSpPr>
          <p:cNvPr id="7" name="Legende mit Linie 1 6"/>
          <p:cNvSpPr/>
          <p:nvPr/>
        </p:nvSpPr>
        <p:spPr>
          <a:xfrm>
            <a:off x="2628196" y="2904466"/>
            <a:ext cx="3423284" cy="1592495"/>
          </a:xfrm>
          <a:prstGeom prst="borderCallout1">
            <a:avLst>
              <a:gd name="adj1" fmla="val -374"/>
              <a:gd name="adj2" fmla="val 99184"/>
              <a:gd name="adj3" fmla="val -11919"/>
              <a:gd name="adj4" fmla="val 115679"/>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Die </a:t>
            </a:r>
            <a:r>
              <a:rPr lang="de-DE" sz="2400" dirty="0" err="1" smtClean="0">
                <a:solidFill>
                  <a:schemeClr val="tx1"/>
                </a:solidFill>
              </a:rPr>
              <a:t>Pionout</a:t>
            </a:r>
            <a:r>
              <a:rPr lang="de-DE" sz="2400" dirty="0" smtClean="0">
                <a:solidFill>
                  <a:schemeClr val="tx1"/>
                </a:solidFill>
              </a:rPr>
              <a:t> Mode </a:t>
            </a:r>
            <a:r>
              <a:rPr lang="de-DE" sz="2400" dirty="0" err="1" smtClean="0">
                <a:solidFill>
                  <a:schemeClr val="tx1"/>
                </a:solidFill>
              </a:rPr>
              <a:t>Configuration</a:t>
            </a:r>
            <a:r>
              <a:rPr lang="de-DE" sz="2400" dirty="0" smtClean="0">
                <a:solidFill>
                  <a:schemeClr val="tx1"/>
                </a:solidFill>
              </a:rPr>
              <a:t> aufklappen</a:t>
            </a:r>
            <a:endParaRPr lang="de-DE" sz="2400" dirty="0">
              <a:solidFill>
                <a:schemeClr val="tx1"/>
              </a:solidFill>
            </a:endParaRPr>
          </a:p>
        </p:txBody>
      </p:sp>
      <p:sp>
        <p:nvSpPr>
          <p:cNvPr id="10" name="Rechteck 9"/>
          <p:cNvSpPr/>
          <p:nvPr/>
        </p:nvSpPr>
        <p:spPr>
          <a:xfrm>
            <a:off x="7798555" y="2215663"/>
            <a:ext cx="400223" cy="36315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83589461"/>
      </p:ext>
    </p:extLst>
  </p:cSld>
  <p:clrMapOvr>
    <a:masterClrMapping/>
  </p:clrMapOvr>
  <mc:AlternateContent xmlns:mc="http://schemas.openxmlformats.org/markup-compatibility/2006">
    <mc:Choice xmlns:p14="http://schemas.microsoft.com/office/powerpoint/2010/main" Requires="p14">
      <p:transition spd="slow" p14:dur="2000" advTm="14505"/>
    </mc:Choice>
    <mc:Fallback>
      <p:transition spd="slow" advTm="14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4"/>
          <a:stretch>
            <a:fillRect/>
          </a:stretch>
        </p:blipFill>
        <p:spPr>
          <a:xfrm>
            <a:off x="6667251" y="0"/>
            <a:ext cx="5057775" cy="6724650"/>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7121971" y="3700713"/>
            <a:ext cx="1258875" cy="1774608"/>
          </a:xfrm>
          <a:prstGeom prst="rect">
            <a:avLst/>
          </a:prstGeom>
          <a:noFill/>
          <a:ln>
            <a:noFill/>
          </a:ln>
        </p:spPr>
      </p:pic>
      <p:sp>
        <p:nvSpPr>
          <p:cNvPr id="7" name="Legende mit Linie 1 6"/>
          <p:cNvSpPr/>
          <p:nvPr/>
        </p:nvSpPr>
        <p:spPr>
          <a:xfrm>
            <a:off x="2628196" y="2904466"/>
            <a:ext cx="3423284" cy="1592495"/>
          </a:xfrm>
          <a:prstGeom prst="borderCallout1">
            <a:avLst>
              <a:gd name="adj1" fmla="val 69303"/>
              <a:gd name="adj2" fmla="val 100685"/>
              <a:gd name="adj3" fmla="val 88081"/>
              <a:gd name="adj4" fmla="val 132486"/>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Unsere Taster und Schalter liefern bei Betätigung eine „1“</a:t>
            </a:r>
            <a:endParaRPr lang="de-DE" sz="2400" dirty="0">
              <a:solidFill>
                <a:schemeClr val="tx1"/>
              </a:solidFill>
            </a:endParaRPr>
          </a:p>
        </p:txBody>
      </p:sp>
      <p:sp>
        <p:nvSpPr>
          <p:cNvPr id="10" name="Rechteck 9"/>
          <p:cNvSpPr/>
          <p:nvPr/>
        </p:nvSpPr>
        <p:spPr>
          <a:xfrm>
            <a:off x="8507472" y="2722891"/>
            <a:ext cx="2979036" cy="233199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96719937"/>
      </p:ext>
    </p:extLst>
  </p:cSld>
  <p:clrMapOvr>
    <a:masterClrMapping/>
  </p:clrMapOvr>
  <mc:AlternateContent xmlns:mc="http://schemas.openxmlformats.org/markup-compatibility/2006">
    <mc:Choice xmlns:p14="http://schemas.microsoft.com/office/powerpoint/2010/main" Requires="p14">
      <p:transition spd="slow" p14:dur="2000" advTm="22657"/>
    </mc:Choice>
    <mc:Fallback>
      <p:transition spd="slow" advTm="22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4">
            <a:alphaModFix/>
          </a:blip>
          <a:srcRect/>
          <a:stretch/>
        </p:blipFill>
        <p:spPr>
          <a:xfrm>
            <a:off x="3926197" y="4849081"/>
            <a:ext cx="1258875" cy="1774608"/>
          </a:xfrm>
          <a:prstGeom prst="rect">
            <a:avLst/>
          </a:prstGeom>
          <a:noFill/>
          <a:ln>
            <a:noFill/>
          </a:ln>
        </p:spPr>
      </p:pic>
      <p:sp>
        <p:nvSpPr>
          <p:cNvPr id="7" name="Legende mit Linie 1 6"/>
          <p:cNvSpPr/>
          <p:nvPr/>
        </p:nvSpPr>
        <p:spPr>
          <a:xfrm>
            <a:off x="933555" y="2691122"/>
            <a:ext cx="2888431" cy="1571947"/>
          </a:xfrm>
          <a:prstGeom prst="borderCallout1">
            <a:avLst>
              <a:gd name="adj1" fmla="val 99366"/>
              <a:gd name="adj2" fmla="val 57935"/>
              <a:gd name="adj3" fmla="val 160253"/>
              <a:gd name="adj4" fmla="val 102847"/>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Wer weitere Informationen braucht klickt auf die Quick-Links</a:t>
            </a:r>
            <a:endParaRPr lang="de-DE" sz="2400" dirty="0">
              <a:solidFill>
                <a:schemeClr val="tx1"/>
              </a:solidFill>
            </a:endParaRPr>
          </a:p>
        </p:txBody>
      </p:sp>
      <p:pic>
        <p:nvPicPr>
          <p:cNvPr id="4" name="Grafik 3"/>
          <p:cNvPicPr>
            <a:picLocks noChangeAspect="1"/>
          </p:cNvPicPr>
          <p:nvPr/>
        </p:nvPicPr>
        <p:blipFill>
          <a:blip r:embed="rId5"/>
          <a:stretch>
            <a:fillRect/>
          </a:stretch>
        </p:blipFill>
        <p:spPr>
          <a:xfrm>
            <a:off x="5185072" y="409875"/>
            <a:ext cx="6598908" cy="499837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75755109"/>
      </p:ext>
    </p:extLst>
  </p:cSld>
  <p:clrMapOvr>
    <a:masterClrMapping/>
  </p:clrMapOvr>
  <mc:AlternateContent xmlns:mc="http://schemas.openxmlformats.org/markup-compatibility/2006">
    <mc:Choice xmlns:p14="http://schemas.microsoft.com/office/powerpoint/2010/main" Requires="p14">
      <p:transition spd="slow" p14:dur="2000" advTm="12792"/>
    </mc:Choice>
    <mc:Fallback>
      <p:transition spd="slow" advTm="12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4"/>
          <a:stretch>
            <a:fillRect/>
          </a:stretch>
        </p:blipFill>
        <p:spPr>
          <a:xfrm>
            <a:off x="6667251" y="0"/>
            <a:ext cx="5057775" cy="6724650"/>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7121971" y="3700713"/>
            <a:ext cx="1258875" cy="1774608"/>
          </a:xfrm>
          <a:prstGeom prst="rect">
            <a:avLst/>
          </a:prstGeom>
          <a:noFill/>
          <a:ln>
            <a:noFill/>
          </a:ln>
        </p:spPr>
      </p:pic>
      <p:sp>
        <p:nvSpPr>
          <p:cNvPr id="7" name="Legende mit Linie 1 6"/>
          <p:cNvSpPr/>
          <p:nvPr/>
        </p:nvSpPr>
        <p:spPr>
          <a:xfrm>
            <a:off x="2628196" y="2904466"/>
            <a:ext cx="3423284" cy="1592495"/>
          </a:xfrm>
          <a:prstGeom prst="borderCallout1">
            <a:avLst>
              <a:gd name="adj1" fmla="val 69303"/>
              <a:gd name="adj2" fmla="val 100685"/>
              <a:gd name="adj3" fmla="val 88081"/>
              <a:gd name="adj4" fmla="val 132486"/>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Und bei Nichtbetätigung </a:t>
            </a:r>
            <a:endParaRPr lang="de-DE" sz="2400" dirty="0">
              <a:solidFill>
                <a:schemeClr val="tx1"/>
              </a:solidFill>
            </a:endParaRPr>
          </a:p>
        </p:txBody>
      </p:sp>
      <p:sp>
        <p:nvSpPr>
          <p:cNvPr id="10" name="Rechteck 9"/>
          <p:cNvSpPr/>
          <p:nvPr/>
        </p:nvSpPr>
        <p:spPr>
          <a:xfrm>
            <a:off x="8507472" y="2722891"/>
            <a:ext cx="2979036" cy="233199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5720085"/>
      </p:ext>
    </p:extLst>
  </p:cSld>
  <p:clrMapOvr>
    <a:masterClrMapping/>
  </p:clrMapOvr>
  <mc:AlternateContent xmlns:mc="http://schemas.openxmlformats.org/markup-compatibility/2006">
    <mc:Choice xmlns:p14="http://schemas.microsoft.com/office/powerpoint/2010/main" Requires="p14">
      <p:transition spd="slow" p14:dur="2000" advTm="3347"/>
    </mc:Choice>
    <mc:Fallback>
      <p:transition spd="slow" advTm="3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4"/>
          <a:stretch>
            <a:fillRect/>
          </a:stretch>
        </p:blipFill>
        <p:spPr>
          <a:xfrm>
            <a:off x="6667251" y="0"/>
            <a:ext cx="5057775" cy="6724650"/>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7121971" y="3700713"/>
            <a:ext cx="1258875" cy="1774608"/>
          </a:xfrm>
          <a:prstGeom prst="rect">
            <a:avLst/>
          </a:prstGeom>
          <a:noFill/>
          <a:ln>
            <a:noFill/>
          </a:ln>
        </p:spPr>
      </p:pic>
      <p:sp>
        <p:nvSpPr>
          <p:cNvPr id="7" name="Legende mit Linie 1 6"/>
          <p:cNvSpPr/>
          <p:nvPr/>
        </p:nvSpPr>
        <p:spPr>
          <a:xfrm>
            <a:off x="2628196" y="2904466"/>
            <a:ext cx="3423284" cy="1592495"/>
          </a:xfrm>
          <a:prstGeom prst="borderCallout1">
            <a:avLst>
              <a:gd name="adj1" fmla="val 69303"/>
              <a:gd name="adj2" fmla="val 100685"/>
              <a:gd name="adj3" fmla="val 88081"/>
              <a:gd name="adj4" fmla="val 132486"/>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Und bei Nichtbetätigung</a:t>
            </a:r>
            <a:br>
              <a:rPr lang="de-DE" sz="2400" dirty="0" smtClean="0">
                <a:solidFill>
                  <a:schemeClr val="tx1"/>
                </a:solidFill>
              </a:rPr>
            </a:br>
            <a:r>
              <a:rPr lang="de-DE" sz="3200" b="1" dirty="0" smtClean="0">
                <a:solidFill>
                  <a:srgbClr val="FF0000"/>
                </a:solidFill>
              </a:rPr>
              <a:t>leider nichts!! </a:t>
            </a:r>
            <a:endParaRPr lang="de-DE" sz="3200" b="1" dirty="0">
              <a:solidFill>
                <a:srgbClr val="FF0000"/>
              </a:solidFill>
            </a:endParaRPr>
          </a:p>
        </p:txBody>
      </p:sp>
      <p:sp>
        <p:nvSpPr>
          <p:cNvPr id="10" name="Rechteck 9"/>
          <p:cNvSpPr/>
          <p:nvPr/>
        </p:nvSpPr>
        <p:spPr>
          <a:xfrm>
            <a:off x="8507472" y="2722891"/>
            <a:ext cx="2979036" cy="233199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74482373"/>
      </p:ext>
    </p:extLst>
  </p:cSld>
  <p:clrMapOvr>
    <a:masterClrMapping/>
  </p:clrMapOvr>
  <mc:AlternateContent xmlns:mc="http://schemas.openxmlformats.org/markup-compatibility/2006">
    <mc:Choice xmlns:p14="http://schemas.microsoft.com/office/powerpoint/2010/main" Requires="p14">
      <p:transition spd="slow" p14:dur="2000" advTm="13603"/>
    </mc:Choice>
    <mc:Fallback>
      <p:transition spd="slow" advTm="13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4"/>
          <a:stretch>
            <a:fillRect/>
          </a:stretch>
        </p:blipFill>
        <p:spPr>
          <a:xfrm>
            <a:off x="6667251" y="0"/>
            <a:ext cx="5057775" cy="6724650"/>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7121971" y="3700713"/>
            <a:ext cx="1258875" cy="1774608"/>
          </a:xfrm>
          <a:prstGeom prst="rect">
            <a:avLst/>
          </a:prstGeom>
          <a:noFill/>
          <a:ln>
            <a:noFill/>
          </a:ln>
        </p:spPr>
      </p:pic>
      <p:sp>
        <p:nvSpPr>
          <p:cNvPr id="7" name="Legende mit Linie 1 6"/>
          <p:cNvSpPr/>
          <p:nvPr/>
        </p:nvSpPr>
        <p:spPr>
          <a:xfrm>
            <a:off x="2628196" y="2904466"/>
            <a:ext cx="3423284" cy="1592495"/>
          </a:xfrm>
          <a:prstGeom prst="borderCallout1">
            <a:avLst>
              <a:gd name="adj1" fmla="val 69303"/>
              <a:gd name="adj2" fmla="val 100685"/>
              <a:gd name="adj3" fmla="val 88081"/>
              <a:gd name="adj4" fmla="val 132486"/>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Zum Glück können wir festlegen, was „</a:t>
            </a:r>
            <a:r>
              <a:rPr lang="de-DE" sz="3200" dirty="0" smtClean="0">
                <a:solidFill>
                  <a:srgbClr val="FF0000"/>
                </a:solidFill>
              </a:rPr>
              <a:t>nichts</a:t>
            </a:r>
            <a:r>
              <a:rPr lang="de-DE" sz="2400" dirty="0" smtClean="0">
                <a:solidFill>
                  <a:schemeClr val="tx1"/>
                </a:solidFill>
              </a:rPr>
              <a:t>“ sein soll</a:t>
            </a:r>
            <a:endParaRPr lang="de-DE" sz="3200" b="1" dirty="0">
              <a:solidFill>
                <a:srgbClr val="FF0000"/>
              </a:solidFill>
            </a:endParaRPr>
          </a:p>
        </p:txBody>
      </p:sp>
      <p:sp>
        <p:nvSpPr>
          <p:cNvPr id="10" name="Rechteck 9"/>
          <p:cNvSpPr/>
          <p:nvPr/>
        </p:nvSpPr>
        <p:spPr>
          <a:xfrm>
            <a:off x="8507472" y="2722891"/>
            <a:ext cx="2979036" cy="233199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31504700"/>
      </p:ext>
    </p:extLst>
  </p:cSld>
  <p:clrMapOvr>
    <a:masterClrMapping/>
  </p:clrMapOvr>
  <mc:AlternateContent xmlns:mc="http://schemas.openxmlformats.org/markup-compatibility/2006">
    <mc:Choice xmlns:p14="http://schemas.microsoft.com/office/powerpoint/2010/main" Requires="p14">
      <p:transition spd="slow" p14:dur="2000" advTm="21976"/>
    </mc:Choice>
    <mc:Fallback>
      <p:transition spd="slow" advTm="21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4"/>
          <a:stretch>
            <a:fillRect/>
          </a:stretch>
        </p:blipFill>
        <p:spPr>
          <a:xfrm>
            <a:off x="7394609" y="0"/>
            <a:ext cx="4564509" cy="6685663"/>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6234965" y="0"/>
            <a:ext cx="1258875" cy="1774608"/>
          </a:xfrm>
          <a:prstGeom prst="rect">
            <a:avLst/>
          </a:prstGeom>
          <a:noFill/>
          <a:ln>
            <a:noFill/>
          </a:ln>
        </p:spPr>
      </p:pic>
      <p:sp>
        <p:nvSpPr>
          <p:cNvPr id="7" name="Legende mit Linie 1 6"/>
          <p:cNvSpPr/>
          <p:nvPr/>
        </p:nvSpPr>
        <p:spPr>
          <a:xfrm>
            <a:off x="2030508" y="787990"/>
            <a:ext cx="3423284" cy="1592495"/>
          </a:xfrm>
          <a:prstGeom prst="borderCallout1">
            <a:avLst>
              <a:gd name="adj1" fmla="val 69303"/>
              <a:gd name="adj2" fmla="val 100685"/>
              <a:gd name="adj3" fmla="val 42275"/>
              <a:gd name="adj4" fmla="val 124683"/>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PA1 (ist eine Taste) markieren</a:t>
            </a:r>
            <a:endParaRPr lang="de-DE" sz="3200" b="1" dirty="0">
              <a:solidFill>
                <a:srgbClr val="FF0000"/>
              </a:solidFill>
            </a:endParaRPr>
          </a:p>
        </p:txBody>
      </p:sp>
      <p:sp>
        <p:nvSpPr>
          <p:cNvPr id="10" name="Rechteck 9"/>
          <p:cNvSpPr/>
          <p:nvPr/>
        </p:nvSpPr>
        <p:spPr>
          <a:xfrm>
            <a:off x="7593072" y="409875"/>
            <a:ext cx="4016726" cy="29904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86733053"/>
      </p:ext>
    </p:extLst>
  </p:cSld>
  <p:clrMapOvr>
    <a:masterClrMapping/>
  </p:clrMapOvr>
  <mc:AlternateContent xmlns:mc="http://schemas.openxmlformats.org/markup-compatibility/2006">
    <mc:Choice xmlns:p14="http://schemas.microsoft.com/office/powerpoint/2010/main" Requires="p14">
      <p:transition spd="slow" p14:dur="2000" advTm="6032"/>
    </mc:Choice>
    <mc:Fallback>
      <p:transition spd="slow" advTm="6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4"/>
          <a:stretch>
            <a:fillRect/>
          </a:stretch>
        </p:blipFill>
        <p:spPr>
          <a:xfrm>
            <a:off x="7394609" y="0"/>
            <a:ext cx="4564509" cy="6685663"/>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6355947" y="5100113"/>
            <a:ext cx="1258875" cy="1774608"/>
          </a:xfrm>
          <a:prstGeom prst="rect">
            <a:avLst/>
          </a:prstGeom>
          <a:noFill/>
          <a:ln>
            <a:noFill/>
          </a:ln>
        </p:spPr>
      </p:pic>
      <p:sp>
        <p:nvSpPr>
          <p:cNvPr id="7" name="Legende mit Linie 1 6"/>
          <p:cNvSpPr/>
          <p:nvPr/>
        </p:nvSpPr>
        <p:spPr>
          <a:xfrm>
            <a:off x="2143523" y="3942156"/>
            <a:ext cx="3423284" cy="1592495"/>
          </a:xfrm>
          <a:prstGeom prst="borderCallout1">
            <a:avLst>
              <a:gd name="adj1" fmla="val 69303"/>
              <a:gd name="adj2" fmla="val 100685"/>
              <a:gd name="adj3" fmla="val 101630"/>
              <a:gd name="adj4" fmla="val 123783"/>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Bei GPIO Pull-</a:t>
            </a:r>
            <a:r>
              <a:rPr lang="de-DE" sz="2400" dirty="0" err="1" smtClean="0">
                <a:solidFill>
                  <a:schemeClr val="tx1"/>
                </a:solidFill>
              </a:rPr>
              <a:t>up</a:t>
            </a:r>
            <a:r>
              <a:rPr lang="de-DE" sz="2400" dirty="0" smtClean="0">
                <a:solidFill>
                  <a:schemeClr val="tx1"/>
                </a:solidFill>
              </a:rPr>
              <a:t>/</a:t>
            </a:r>
            <a:r>
              <a:rPr lang="de-DE" sz="2400" dirty="0" err="1" smtClean="0">
                <a:solidFill>
                  <a:schemeClr val="tx1"/>
                </a:solidFill>
              </a:rPr>
              <a:t>Pul</a:t>
            </a:r>
            <a:r>
              <a:rPr lang="de-DE" sz="2400" dirty="0" smtClean="0">
                <a:solidFill>
                  <a:schemeClr val="tx1"/>
                </a:solidFill>
              </a:rPr>
              <a:t>…</a:t>
            </a:r>
            <a:endParaRPr lang="de-DE" sz="3200" b="1" dirty="0">
              <a:solidFill>
                <a:srgbClr val="FF0000"/>
              </a:solidFill>
            </a:endParaRPr>
          </a:p>
        </p:txBody>
      </p:sp>
      <p:sp>
        <p:nvSpPr>
          <p:cNvPr id="10" name="Rechteck 9"/>
          <p:cNvSpPr/>
          <p:nvPr/>
        </p:nvSpPr>
        <p:spPr>
          <a:xfrm>
            <a:off x="7593072" y="409875"/>
            <a:ext cx="4016726" cy="29904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88497668"/>
      </p:ext>
    </p:extLst>
  </p:cSld>
  <p:clrMapOvr>
    <a:masterClrMapping/>
  </p:clrMapOvr>
  <mc:AlternateContent xmlns:mc="http://schemas.openxmlformats.org/markup-compatibility/2006">
    <mc:Choice xmlns:p14="http://schemas.microsoft.com/office/powerpoint/2010/main" Requires="p14">
      <p:transition spd="slow" p14:dur="2000" advTm="12827"/>
    </mc:Choice>
    <mc:Fallback>
      <p:transition spd="slow" advTm="12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4"/>
          <a:stretch>
            <a:fillRect/>
          </a:stretch>
        </p:blipFill>
        <p:spPr>
          <a:xfrm>
            <a:off x="7394609" y="0"/>
            <a:ext cx="4564509" cy="6685663"/>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6355947" y="5100113"/>
            <a:ext cx="1258875" cy="1774608"/>
          </a:xfrm>
          <a:prstGeom prst="rect">
            <a:avLst/>
          </a:prstGeom>
          <a:noFill/>
          <a:ln>
            <a:noFill/>
          </a:ln>
        </p:spPr>
      </p:pic>
      <p:sp>
        <p:nvSpPr>
          <p:cNvPr id="7" name="Legende mit Linie 1 6"/>
          <p:cNvSpPr/>
          <p:nvPr/>
        </p:nvSpPr>
        <p:spPr>
          <a:xfrm>
            <a:off x="2143523" y="3942156"/>
            <a:ext cx="3423284" cy="1592495"/>
          </a:xfrm>
          <a:prstGeom prst="borderCallout1">
            <a:avLst>
              <a:gd name="adj1" fmla="val 69303"/>
              <a:gd name="adj2" fmla="val 100685"/>
              <a:gd name="adj3" fmla="val 101630"/>
              <a:gd name="adj4" fmla="val 123783"/>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Pull-down auswählen</a:t>
            </a:r>
            <a:endParaRPr lang="de-DE" sz="3200" b="1" dirty="0">
              <a:solidFill>
                <a:srgbClr val="FF0000"/>
              </a:solidFill>
            </a:endParaRPr>
          </a:p>
        </p:txBody>
      </p:sp>
      <p:sp>
        <p:nvSpPr>
          <p:cNvPr id="10" name="Rechteck 9"/>
          <p:cNvSpPr/>
          <p:nvPr/>
        </p:nvSpPr>
        <p:spPr>
          <a:xfrm>
            <a:off x="7593072" y="409875"/>
            <a:ext cx="4016726" cy="29904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44535586"/>
      </p:ext>
    </p:extLst>
  </p:cSld>
  <p:clrMapOvr>
    <a:masterClrMapping/>
  </p:clrMapOvr>
  <mc:AlternateContent xmlns:mc="http://schemas.openxmlformats.org/markup-compatibility/2006">
    <mc:Choice xmlns:p14="http://schemas.microsoft.com/office/powerpoint/2010/main" Requires="p14">
      <p:transition spd="slow" p14:dur="2000" advTm="6417"/>
    </mc:Choice>
    <mc:Fallback>
      <p:transition spd="slow" advTm="6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4"/>
          <a:stretch>
            <a:fillRect/>
          </a:stretch>
        </p:blipFill>
        <p:spPr>
          <a:xfrm>
            <a:off x="7492857" y="0"/>
            <a:ext cx="4969695" cy="6818179"/>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rot="3799388">
            <a:off x="8608231" y="4945132"/>
            <a:ext cx="1258875" cy="1774608"/>
          </a:xfrm>
          <a:prstGeom prst="rect">
            <a:avLst/>
          </a:prstGeom>
          <a:noFill/>
          <a:ln>
            <a:noFill/>
          </a:ln>
        </p:spPr>
      </p:pic>
      <p:sp>
        <p:nvSpPr>
          <p:cNvPr id="7" name="Legende mit Linie 1 6"/>
          <p:cNvSpPr/>
          <p:nvPr/>
        </p:nvSpPr>
        <p:spPr>
          <a:xfrm>
            <a:off x="4404257" y="3685302"/>
            <a:ext cx="3423284" cy="1592495"/>
          </a:xfrm>
          <a:prstGeom prst="borderCallout1">
            <a:avLst>
              <a:gd name="adj1" fmla="val 69303"/>
              <a:gd name="adj2" fmla="val 100685"/>
              <a:gd name="adj3" fmla="val 101630"/>
              <a:gd name="adj4" fmla="val 123783"/>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Pull-down auswählen</a:t>
            </a:r>
            <a:endParaRPr lang="de-DE" sz="3200" b="1" dirty="0">
              <a:solidFill>
                <a:srgbClr val="FF0000"/>
              </a:solidFill>
            </a:endParaRPr>
          </a:p>
        </p:txBody>
      </p:sp>
      <p:sp>
        <p:nvSpPr>
          <p:cNvPr id="10" name="Rechteck 9"/>
          <p:cNvSpPr/>
          <p:nvPr/>
        </p:nvSpPr>
        <p:spPr>
          <a:xfrm>
            <a:off x="7593072" y="409875"/>
            <a:ext cx="4016726" cy="29904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92745747"/>
      </p:ext>
    </p:extLst>
  </p:cSld>
  <p:clrMapOvr>
    <a:masterClrMapping/>
  </p:clrMapOvr>
  <mc:AlternateContent xmlns:mc="http://schemas.openxmlformats.org/markup-compatibility/2006">
    <mc:Choice xmlns:p14="http://schemas.microsoft.com/office/powerpoint/2010/main" Requires="p14">
      <p:transition spd="slow" p14:dur="2000" advTm="1787"/>
    </mc:Choice>
    <mc:Fallback>
      <p:transition spd="slow" advTm="1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4"/>
          <a:stretch>
            <a:fillRect/>
          </a:stretch>
        </p:blipFill>
        <p:spPr>
          <a:xfrm>
            <a:off x="7492857" y="0"/>
            <a:ext cx="4969695" cy="6818179"/>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rot="3799388">
            <a:off x="8608231" y="4945132"/>
            <a:ext cx="1258875" cy="1774608"/>
          </a:xfrm>
          <a:prstGeom prst="rect">
            <a:avLst/>
          </a:prstGeom>
          <a:noFill/>
          <a:ln>
            <a:noFill/>
          </a:ln>
        </p:spPr>
      </p:pic>
      <p:sp>
        <p:nvSpPr>
          <p:cNvPr id="7" name="Legende mit Linie 1 6"/>
          <p:cNvSpPr/>
          <p:nvPr/>
        </p:nvSpPr>
        <p:spPr>
          <a:xfrm>
            <a:off x="4404257" y="3685302"/>
            <a:ext cx="3423284" cy="1592495"/>
          </a:xfrm>
          <a:prstGeom prst="borderCallout1">
            <a:avLst>
              <a:gd name="adj1" fmla="val 69303"/>
              <a:gd name="adj2" fmla="val 100685"/>
              <a:gd name="adj3" fmla="val 101630"/>
              <a:gd name="adj4" fmla="val 123783"/>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Pull-down: </a:t>
            </a:r>
            <a:r>
              <a:rPr lang="de-DE" sz="2400" b="1" dirty="0" smtClean="0">
                <a:solidFill>
                  <a:srgbClr val="FF0000"/>
                </a:solidFill>
              </a:rPr>
              <a:t>Nichts = „0“</a:t>
            </a:r>
          </a:p>
          <a:p>
            <a:pPr algn="ctr"/>
            <a:r>
              <a:rPr lang="de-DE" sz="2400" dirty="0" smtClean="0">
                <a:solidFill>
                  <a:schemeClr val="tx1"/>
                </a:solidFill>
              </a:rPr>
              <a:t>(Pull-</a:t>
            </a:r>
            <a:r>
              <a:rPr lang="de-DE" sz="2400" dirty="0" err="1" smtClean="0">
                <a:solidFill>
                  <a:schemeClr val="tx1"/>
                </a:solidFill>
              </a:rPr>
              <a:t>up</a:t>
            </a:r>
            <a:r>
              <a:rPr lang="de-DE" sz="2400" dirty="0" smtClean="0">
                <a:solidFill>
                  <a:schemeClr val="tx1"/>
                </a:solidFill>
              </a:rPr>
              <a:t> wäre „1)</a:t>
            </a:r>
            <a:endParaRPr lang="de-DE" sz="3200" dirty="0">
              <a:solidFill>
                <a:srgbClr val="FF0000"/>
              </a:solidFill>
            </a:endParaRPr>
          </a:p>
        </p:txBody>
      </p:sp>
      <p:sp>
        <p:nvSpPr>
          <p:cNvPr id="10" name="Rechteck 9"/>
          <p:cNvSpPr/>
          <p:nvPr/>
        </p:nvSpPr>
        <p:spPr>
          <a:xfrm>
            <a:off x="7593072" y="409875"/>
            <a:ext cx="4016726" cy="29904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50511624"/>
      </p:ext>
    </p:extLst>
  </p:cSld>
  <p:clrMapOvr>
    <a:masterClrMapping/>
  </p:clrMapOvr>
  <mc:AlternateContent xmlns:mc="http://schemas.openxmlformats.org/markup-compatibility/2006">
    <mc:Choice xmlns:p14="http://schemas.microsoft.com/office/powerpoint/2010/main" Requires="p14">
      <p:transition spd="slow" p14:dur="2000" advTm="44245"/>
    </mc:Choice>
    <mc:Fallback>
      <p:transition spd="slow" advTm="44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4"/>
          <a:stretch>
            <a:fillRect/>
          </a:stretch>
        </p:blipFill>
        <p:spPr>
          <a:xfrm>
            <a:off x="7492857" y="0"/>
            <a:ext cx="4969695" cy="6818179"/>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5560996" y="3737965"/>
            <a:ext cx="1258875" cy="1774608"/>
          </a:xfrm>
          <a:prstGeom prst="rect">
            <a:avLst/>
          </a:prstGeom>
          <a:noFill/>
          <a:ln>
            <a:noFill/>
          </a:ln>
        </p:spPr>
      </p:pic>
      <p:sp>
        <p:nvSpPr>
          <p:cNvPr id="7" name="Legende mit Linie 1 6"/>
          <p:cNvSpPr/>
          <p:nvPr/>
        </p:nvSpPr>
        <p:spPr>
          <a:xfrm>
            <a:off x="972688" y="2863369"/>
            <a:ext cx="3423284" cy="1592495"/>
          </a:xfrm>
          <a:prstGeom prst="borderCallout1">
            <a:avLst>
              <a:gd name="adj1" fmla="val 69303"/>
              <a:gd name="adj2" fmla="val 100685"/>
              <a:gd name="adj3" fmla="val 101630"/>
              <a:gd name="adj4" fmla="val 123783"/>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Ebenso bei:</a:t>
            </a:r>
          </a:p>
          <a:p>
            <a:pPr algn="ctr"/>
            <a:r>
              <a:rPr lang="de-DE" sz="2400" dirty="0" smtClean="0">
                <a:solidFill>
                  <a:schemeClr val="tx1"/>
                </a:solidFill>
              </a:rPr>
              <a:t>PA6, PA10, PB0..PB7</a:t>
            </a:r>
            <a:endParaRPr lang="de-DE" sz="3200" dirty="0">
              <a:solidFill>
                <a:srgbClr val="FF0000"/>
              </a:solidFill>
            </a:endParaRPr>
          </a:p>
        </p:txBody>
      </p:sp>
      <p:sp>
        <p:nvSpPr>
          <p:cNvPr id="10" name="Rechteck 9"/>
          <p:cNvSpPr/>
          <p:nvPr/>
        </p:nvSpPr>
        <p:spPr>
          <a:xfrm>
            <a:off x="7593072" y="409875"/>
            <a:ext cx="4016726" cy="29904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66498365"/>
      </p:ext>
    </p:extLst>
  </p:cSld>
  <p:clrMapOvr>
    <a:masterClrMapping/>
  </p:clrMapOvr>
  <mc:AlternateContent xmlns:mc="http://schemas.openxmlformats.org/markup-compatibility/2006">
    <mc:Choice xmlns:p14="http://schemas.microsoft.com/office/powerpoint/2010/main" Requires="p14">
      <p:transition spd="slow" p14:dur="2000" advTm="10425"/>
    </mc:Choice>
    <mc:Fallback>
      <p:transition spd="slow" advTm="10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4"/>
          <a:stretch>
            <a:fillRect/>
          </a:stretch>
        </p:blipFill>
        <p:spPr>
          <a:xfrm>
            <a:off x="7150544" y="90285"/>
            <a:ext cx="4736655" cy="6585800"/>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5807575" y="2083826"/>
            <a:ext cx="1258875" cy="1774608"/>
          </a:xfrm>
          <a:prstGeom prst="rect">
            <a:avLst/>
          </a:prstGeom>
          <a:noFill/>
          <a:ln>
            <a:noFill/>
          </a:ln>
        </p:spPr>
      </p:pic>
      <p:sp>
        <p:nvSpPr>
          <p:cNvPr id="7" name="Legende mit Linie 1 6"/>
          <p:cNvSpPr/>
          <p:nvPr/>
        </p:nvSpPr>
        <p:spPr>
          <a:xfrm>
            <a:off x="1003511" y="2873643"/>
            <a:ext cx="3423284" cy="1592495"/>
          </a:xfrm>
          <a:prstGeom prst="borderCallout1">
            <a:avLst>
              <a:gd name="adj1" fmla="val 69303"/>
              <a:gd name="adj2" fmla="val 100685"/>
              <a:gd name="adj3" fmla="val 17114"/>
              <a:gd name="adj4" fmla="val 133387"/>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Ebenso bei:</a:t>
            </a:r>
          </a:p>
          <a:p>
            <a:pPr algn="ctr"/>
            <a:r>
              <a:rPr lang="de-DE" sz="2400" dirty="0" smtClean="0">
                <a:solidFill>
                  <a:schemeClr val="tx1"/>
                </a:solidFill>
              </a:rPr>
              <a:t>PA6, PA10, PB0..PB7</a:t>
            </a:r>
            <a:endParaRPr lang="de-DE" sz="3200" dirty="0">
              <a:solidFill>
                <a:srgbClr val="FF0000"/>
              </a:solidFill>
            </a:endParaRPr>
          </a:p>
        </p:txBody>
      </p:sp>
      <p:sp>
        <p:nvSpPr>
          <p:cNvPr id="10" name="Rechteck 9"/>
          <p:cNvSpPr/>
          <p:nvPr/>
        </p:nvSpPr>
        <p:spPr>
          <a:xfrm>
            <a:off x="7377315" y="697550"/>
            <a:ext cx="4509884" cy="3463483"/>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03868102"/>
      </p:ext>
    </p:extLst>
  </p:cSld>
  <p:clrMapOvr>
    <a:masterClrMapping/>
  </p:clrMapOvr>
  <mc:AlternateContent xmlns:mc="http://schemas.openxmlformats.org/markup-compatibility/2006">
    <mc:Choice xmlns:p14="http://schemas.microsoft.com/office/powerpoint/2010/main" Requires="p14">
      <p:transition spd="slow" p14:dur="2000" advTm="14336"/>
    </mc:Choice>
    <mc:Fallback>
      <p:transition spd="slow" advTm="14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sp>
        <p:nvSpPr>
          <p:cNvPr id="7" name="Legende mit Linie 1 6"/>
          <p:cNvSpPr/>
          <p:nvPr/>
        </p:nvSpPr>
        <p:spPr>
          <a:xfrm>
            <a:off x="933555" y="2691122"/>
            <a:ext cx="2888431" cy="1571947"/>
          </a:xfrm>
          <a:prstGeom prst="borderCallout1">
            <a:avLst>
              <a:gd name="adj1" fmla="val 47078"/>
              <a:gd name="adj2" fmla="val 101330"/>
              <a:gd name="adj3" fmla="val 38684"/>
              <a:gd name="adj4" fmla="val 131659"/>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Wir starten ein neues STM32 Projekt</a:t>
            </a:r>
            <a:endParaRPr lang="de-DE" sz="2400" dirty="0">
              <a:solidFill>
                <a:schemeClr val="tx1"/>
              </a:solidFill>
            </a:endParaRPr>
          </a:p>
        </p:txBody>
      </p:sp>
      <p:pic>
        <p:nvPicPr>
          <p:cNvPr id="4" name="Grafik 3"/>
          <p:cNvPicPr>
            <a:picLocks noChangeAspect="1"/>
          </p:cNvPicPr>
          <p:nvPr/>
        </p:nvPicPr>
        <p:blipFill>
          <a:blip r:embed="rId4"/>
          <a:stretch>
            <a:fillRect/>
          </a:stretch>
        </p:blipFill>
        <p:spPr>
          <a:xfrm>
            <a:off x="5185072" y="409875"/>
            <a:ext cx="6598908" cy="4998378"/>
          </a:xfrm>
          <a:prstGeom prst="rect">
            <a:avLst/>
          </a:prstGeom>
        </p:spPr>
      </p:pic>
      <p:pic>
        <p:nvPicPr>
          <p:cNvPr id="5" name="Google Shape;172;p1"/>
          <p:cNvPicPr preferRelativeResize="0"/>
          <p:nvPr/>
        </p:nvPicPr>
        <p:blipFill rotWithShape="1">
          <a:blip r:embed="rId5">
            <a:alphaModFix/>
          </a:blip>
          <a:srcRect/>
          <a:stretch/>
        </p:blipFill>
        <p:spPr>
          <a:xfrm>
            <a:off x="4717307" y="1803818"/>
            <a:ext cx="1258875" cy="1774608"/>
          </a:xfrm>
          <a:prstGeom prst="rect">
            <a:avLst/>
          </a:prstGeom>
          <a:noFill/>
          <a:ln>
            <a:noFill/>
          </a:ln>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84090945"/>
      </p:ext>
    </p:extLst>
  </p:cSld>
  <p:clrMapOvr>
    <a:masterClrMapping/>
  </p:clrMapOvr>
  <mc:AlternateContent xmlns:mc="http://schemas.openxmlformats.org/markup-compatibility/2006">
    <mc:Choice xmlns:p14="http://schemas.microsoft.com/office/powerpoint/2010/main" Requires="p14">
      <p:transition spd="slow" p14:dur="2000" advTm="7972"/>
    </mc:Choice>
    <mc:Fallback>
      <p:transition spd="slow" advTm="7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4"/>
          <a:stretch>
            <a:fillRect/>
          </a:stretch>
        </p:blipFill>
        <p:spPr>
          <a:xfrm>
            <a:off x="7150544" y="90285"/>
            <a:ext cx="4736655" cy="6585800"/>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5807575" y="2083826"/>
            <a:ext cx="1258875" cy="1774608"/>
          </a:xfrm>
          <a:prstGeom prst="rect">
            <a:avLst/>
          </a:prstGeom>
          <a:noFill/>
          <a:ln>
            <a:noFill/>
          </a:ln>
        </p:spPr>
      </p:pic>
      <p:sp>
        <p:nvSpPr>
          <p:cNvPr id="7" name="Legende mit Linie 1 6"/>
          <p:cNvSpPr/>
          <p:nvPr/>
        </p:nvSpPr>
        <p:spPr>
          <a:xfrm>
            <a:off x="1003511" y="2873643"/>
            <a:ext cx="3423284" cy="1592495"/>
          </a:xfrm>
          <a:prstGeom prst="borderCallout1">
            <a:avLst>
              <a:gd name="adj1" fmla="val 69303"/>
              <a:gd name="adj2" fmla="val 100685"/>
              <a:gd name="adj3" fmla="val 17114"/>
              <a:gd name="adj4" fmla="val 133387"/>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Was bleibt noch zu tun?</a:t>
            </a:r>
            <a:endParaRPr lang="de-DE" sz="3200" dirty="0">
              <a:solidFill>
                <a:srgbClr val="FF0000"/>
              </a:solidFill>
            </a:endParaRPr>
          </a:p>
        </p:txBody>
      </p:sp>
      <p:sp>
        <p:nvSpPr>
          <p:cNvPr id="10" name="Rechteck 9"/>
          <p:cNvSpPr/>
          <p:nvPr/>
        </p:nvSpPr>
        <p:spPr>
          <a:xfrm>
            <a:off x="7377315" y="697550"/>
            <a:ext cx="4509884" cy="3463483"/>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54108838"/>
      </p:ext>
    </p:extLst>
  </p:cSld>
  <p:clrMapOvr>
    <a:masterClrMapping/>
  </p:clrMapOvr>
  <mc:AlternateContent xmlns:mc="http://schemas.openxmlformats.org/markup-compatibility/2006">
    <mc:Choice xmlns:p14="http://schemas.microsoft.com/office/powerpoint/2010/main" Requires="p14">
      <p:transition spd="slow" p14:dur="2000" advTm="4384"/>
    </mc:Choice>
    <mc:Fallback>
      <p:transition spd="slow" advTm="4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4"/>
          <a:stretch>
            <a:fillRect/>
          </a:stretch>
        </p:blipFill>
        <p:spPr>
          <a:xfrm>
            <a:off x="1578278" y="525308"/>
            <a:ext cx="9717467" cy="4457659"/>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3422441" y="655718"/>
            <a:ext cx="1258875" cy="1774608"/>
          </a:xfrm>
          <a:prstGeom prst="rect">
            <a:avLst/>
          </a:prstGeom>
          <a:noFill/>
          <a:ln>
            <a:noFill/>
          </a:ln>
        </p:spPr>
      </p:pic>
      <p:sp>
        <p:nvSpPr>
          <p:cNvPr id="7" name="Legende mit Linie 1 6"/>
          <p:cNvSpPr/>
          <p:nvPr/>
        </p:nvSpPr>
        <p:spPr>
          <a:xfrm>
            <a:off x="628594" y="3315432"/>
            <a:ext cx="3423284" cy="2355903"/>
          </a:xfrm>
          <a:prstGeom prst="borderCallout1">
            <a:avLst>
              <a:gd name="adj1" fmla="val 271"/>
              <a:gd name="adj2" fmla="val 81777"/>
              <a:gd name="adj3" fmla="val -51273"/>
              <a:gd name="adj4" fmla="val 101874"/>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Der Systemtakt des Mikrocontrollers muss noch eingestellt werden.</a:t>
            </a:r>
          </a:p>
          <a:p>
            <a:pPr algn="ctr"/>
            <a:r>
              <a:rPr lang="de-DE" sz="2400" dirty="0" smtClean="0">
                <a:solidFill>
                  <a:schemeClr val="tx1"/>
                </a:solidFill>
              </a:rPr>
              <a:t>Klick auf:</a:t>
            </a:r>
          </a:p>
          <a:p>
            <a:pPr algn="ctr"/>
            <a:r>
              <a:rPr lang="de-DE" sz="2400" b="1" dirty="0" err="1" smtClean="0">
                <a:solidFill>
                  <a:srgbClr val="FF0000"/>
                </a:solidFill>
              </a:rPr>
              <a:t>Clock</a:t>
            </a:r>
            <a:r>
              <a:rPr lang="de-DE" sz="2400" b="1" dirty="0" smtClean="0">
                <a:solidFill>
                  <a:srgbClr val="FF0000"/>
                </a:solidFill>
              </a:rPr>
              <a:t> </a:t>
            </a:r>
            <a:r>
              <a:rPr lang="de-DE" sz="2400" b="1" dirty="0" err="1" smtClean="0">
                <a:solidFill>
                  <a:srgbClr val="FF0000"/>
                </a:solidFill>
              </a:rPr>
              <a:t>Configuration</a:t>
            </a:r>
            <a:endParaRPr lang="de-DE" sz="3200" b="1" dirty="0">
              <a:solidFill>
                <a:srgbClr val="FF0000"/>
              </a:solidFill>
            </a:endParaRPr>
          </a:p>
        </p:txBody>
      </p:sp>
      <p:sp>
        <p:nvSpPr>
          <p:cNvPr id="10" name="Rechteck 9"/>
          <p:cNvSpPr/>
          <p:nvPr/>
        </p:nvSpPr>
        <p:spPr>
          <a:xfrm>
            <a:off x="4681316" y="923582"/>
            <a:ext cx="3024302" cy="47370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08521354"/>
      </p:ext>
    </p:extLst>
  </p:cSld>
  <p:clrMapOvr>
    <a:masterClrMapping/>
  </p:clrMapOvr>
  <mc:AlternateContent xmlns:mc="http://schemas.openxmlformats.org/markup-compatibility/2006">
    <mc:Choice xmlns:p14="http://schemas.microsoft.com/office/powerpoint/2010/main" Requires="p14">
      <p:transition spd="slow" p14:dur="2000" advTm="22149"/>
    </mc:Choice>
    <mc:Fallback>
      <p:transition spd="slow" advTm="22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4"/>
          <a:stretch>
            <a:fillRect/>
          </a:stretch>
        </p:blipFill>
        <p:spPr>
          <a:xfrm>
            <a:off x="4870752" y="546885"/>
            <a:ext cx="6334125" cy="5124450"/>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3749684" y="3711792"/>
            <a:ext cx="1258875" cy="1774608"/>
          </a:xfrm>
          <a:prstGeom prst="rect">
            <a:avLst/>
          </a:prstGeom>
          <a:noFill/>
          <a:ln>
            <a:noFill/>
          </a:ln>
        </p:spPr>
      </p:pic>
      <p:sp>
        <p:nvSpPr>
          <p:cNvPr id="7" name="Legende mit Linie 1 6"/>
          <p:cNvSpPr/>
          <p:nvPr/>
        </p:nvSpPr>
        <p:spPr>
          <a:xfrm>
            <a:off x="474481" y="1599101"/>
            <a:ext cx="3423284" cy="2355903"/>
          </a:xfrm>
          <a:prstGeom prst="borderCallout1">
            <a:avLst>
              <a:gd name="adj1" fmla="val 100139"/>
              <a:gd name="adj2" fmla="val 87179"/>
              <a:gd name="adj3" fmla="val 117935"/>
              <a:gd name="adj4" fmla="val 98272"/>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Der Mikrocontroller hat viele Möglichkeiten den Systemtakt ein zu stellen</a:t>
            </a:r>
            <a:endParaRPr lang="de-DE" sz="3200" b="1" dirty="0">
              <a:solidFill>
                <a:srgbClr val="FF0000"/>
              </a:solidFill>
            </a:endParaRPr>
          </a:p>
        </p:txBody>
      </p:sp>
      <p:sp>
        <p:nvSpPr>
          <p:cNvPr id="10" name="Rechteck 9"/>
          <p:cNvSpPr/>
          <p:nvPr/>
        </p:nvSpPr>
        <p:spPr>
          <a:xfrm>
            <a:off x="5116529" y="3359649"/>
            <a:ext cx="1592495" cy="2126751"/>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42836217"/>
      </p:ext>
    </p:extLst>
  </p:cSld>
  <p:clrMapOvr>
    <a:masterClrMapping/>
  </p:clrMapOvr>
  <mc:AlternateContent xmlns:mc="http://schemas.openxmlformats.org/markup-compatibility/2006">
    <mc:Choice xmlns:p14="http://schemas.microsoft.com/office/powerpoint/2010/main" Requires="p14">
      <p:transition spd="slow" p14:dur="2000" advTm="74091"/>
    </mc:Choice>
    <mc:Fallback>
      <p:transition spd="slow" advTm="74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4"/>
          <a:stretch>
            <a:fillRect/>
          </a:stretch>
        </p:blipFill>
        <p:spPr>
          <a:xfrm>
            <a:off x="4870752" y="546885"/>
            <a:ext cx="6334125" cy="5124450"/>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3857655" y="4379612"/>
            <a:ext cx="1258875" cy="1774608"/>
          </a:xfrm>
          <a:prstGeom prst="rect">
            <a:avLst/>
          </a:prstGeom>
          <a:noFill/>
          <a:ln>
            <a:noFill/>
          </a:ln>
        </p:spPr>
      </p:pic>
      <p:sp>
        <p:nvSpPr>
          <p:cNvPr id="7" name="Legende mit Linie 1 6"/>
          <p:cNvSpPr/>
          <p:nvPr/>
        </p:nvSpPr>
        <p:spPr>
          <a:xfrm>
            <a:off x="474481" y="1599101"/>
            <a:ext cx="4015326" cy="2355903"/>
          </a:xfrm>
          <a:prstGeom prst="borderCallout1">
            <a:avLst>
              <a:gd name="adj1" fmla="val 100139"/>
              <a:gd name="adj2" fmla="val 87179"/>
              <a:gd name="adj3" fmla="val 117935"/>
              <a:gd name="adj4" fmla="val 98272"/>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Ausgewählt wurde der 16 MHz interne Taktgenerator</a:t>
            </a:r>
          </a:p>
          <a:p>
            <a:pPr algn="ctr"/>
            <a:r>
              <a:rPr lang="de-DE" sz="2400" dirty="0" smtClean="0">
                <a:solidFill>
                  <a:schemeClr val="tx1"/>
                </a:solidFill>
              </a:rPr>
              <a:t>(HSI High Speed Internal)  </a:t>
            </a:r>
            <a:endParaRPr lang="de-DE" sz="3200" b="1" dirty="0">
              <a:solidFill>
                <a:srgbClr val="FF0000"/>
              </a:solidFill>
            </a:endParaRPr>
          </a:p>
        </p:txBody>
      </p:sp>
      <p:sp>
        <p:nvSpPr>
          <p:cNvPr id="10" name="Rechteck 9"/>
          <p:cNvSpPr/>
          <p:nvPr/>
        </p:nvSpPr>
        <p:spPr>
          <a:xfrm>
            <a:off x="5116530" y="4777483"/>
            <a:ext cx="5034338" cy="708917"/>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sp>
        <p:nvSpPr>
          <p:cNvPr id="8" name="Rechteck 7"/>
          <p:cNvSpPr/>
          <p:nvPr/>
        </p:nvSpPr>
        <p:spPr>
          <a:xfrm>
            <a:off x="9123451" y="3246634"/>
            <a:ext cx="1775717" cy="153084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45089967"/>
      </p:ext>
    </p:extLst>
  </p:cSld>
  <p:clrMapOvr>
    <a:masterClrMapping/>
  </p:clrMapOvr>
  <mc:AlternateContent xmlns:mc="http://schemas.openxmlformats.org/markup-compatibility/2006">
    <mc:Choice xmlns:p14="http://schemas.microsoft.com/office/powerpoint/2010/main" Requires="p14">
      <p:transition spd="slow" p14:dur="2000" advTm="27455"/>
    </mc:Choice>
    <mc:Fallback>
      <p:transition spd="slow" advTm="27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4"/>
          <a:stretch>
            <a:fillRect/>
          </a:stretch>
        </p:blipFill>
        <p:spPr>
          <a:xfrm>
            <a:off x="4870752" y="546885"/>
            <a:ext cx="6334125" cy="5124450"/>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rot="19132761">
            <a:off x="7134025" y="4921041"/>
            <a:ext cx="1258875" cy="1774608"/>
          </a:xfrm>
          <a:prstGeom prst="rect">
            <a:avLst/>
          </a:prstGeom>
          <a:noFill/>
          <a:ln>
            <a:noFill/>
          </a:ln>
        </p:spPr>
      </p:pic>
      <p:sp>
        <p:nvSpPr>
          <p:cNvPr id="7" name="Legende mit Linie 1 6"/>
          <p:cNvSpPr/>
          <p:nvPr/>
        </p:nvSpPr>
        <p:spPr>
          <a:xfrm>
            <a:off x="474481" y="1599101"/>
            <a:ext cx="4015326" cy="2355903"/>
          </a:xfrm>
          <a:prstGeom prst="borderCallout1">
            <a:avLst>
              <a:gd name="adj1" fmla="val 100139"/>
              <a:gd name="adj2" fmla="val 87179"/>
              <a:gd name="adj3" fmla="val 154132"/>
              <a:gd name="adj4" fmla="val 163520"/>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Mal 6 geteilt durch 3 ergibt den Systemtakt 32MHz</a:t>
            </a:r>
            <a:endParaRPr lang="de-DE" sz="3200" b="1" dirty="0">
              <a:solidFill>
                <a:srgbClr val="FF0000"/>
              </a:solidFill>
            </a:endParaRPr>
          </a:p>
        </p:txBody>
      </p:sp>
      <p:sp>
        <p:nvSpPr>
          <p:cNvPr id="10" name="Rechteck 9"/>
          <p:cNvSpPr/>
          <p:nvPr/>
        </p:nvSpPr>
        <p:spPr>
          <a:xfrm>
            <a:off x="8085762" y="4777484"/>
            <a:ext cx="1283467" cy="534256"/>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sp>
        <p:nvSpPr>
          <p:cNvPr id="8" name="Rechteck 7"/>
          <p:cNvSpPr/>
          <p:nvPr/>
        </p:nvSpPr>
        <p:spPr>
          <a:xfrm>
            <a:off x="9123451" y="3246634"/>
            <a:ext cx="1775717" cy="153084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sp>
        <p:nvSpPr>
          <p:cNvPr id="9" name="Rechteck 8"/>
          <p:cNvSpPr/>
          <p:nvPr/>
        </p:nvSpPr>
        <p:spPr>
          <a:xfrm>
            <a:off x="10011309" y="3744930"/>
            <a:ext cx="887859" cy="488023"/>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61429631"/>
      </p:ext>
    </p:extLst>
  </p:cSld>
  <p:clrMapOvr>
    <a:masterClrMapping/>
  </p:clrMapOvr>
  <mc:AlternateContent xmlns:mc="http://schemas.openxmlformats.org/markup-compatibility/2006">
    <mc:Choice xmlns:p14="http://schemas.microsoft.com/office/powerpoint/2010/main" Requires="p14">
      <p:transition spd="slow" p14:dur="2000" advTm="19729"/>
    </mc:Choice>
    <mc:Fallback>
      <p:transition spd="slow" advTm="19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4"/>
          <a:stretch>
            <a:fillRect/>
          </a:stretch>
        </p:blipFill>
        <p:spPr>
          <a:xfrm>
            <a:off x="4870752" y="546885"/>
            <a:ext cx="6334125" cy="5124450"/>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rot="19132761">
            <a:off x="7134025" y="4921041"/>
            <a:ext cx="1258875" cy="1774608"/>
          </a:xfrm>
          <a:prstGeom prst="rect">
            <a:avLst/>
          </a:prstGeom>
          <a:noFill/>
          <a:ln>
            <a:noFill/>
          </a:ln>
        </p:spPr>
      </p:pic>
      <p:sp>
        <p:nvSpPr>
          <p:cNvPr id="7" name="Legende mit Linie 1 6"/>
          <p:cNvSpPr/>
          <p:nvPr/>
        </p:nvSpPr>
        <p:spPr>
          <a:xfrm>
            <a:off x="474481" y="1599101"/>
            <a:ext cx="4015326" cy="2355903"/>
          </a:xfrm>
          <a:prstGeom prst="borderCallout1">
            <a:avLst>
              <a:gd name="adj1" fmla="val 100139"/>
              <a:gd name="adj2" fmla="val 87179"/>
              <a:gd name="adj3" fmla="val 154132"/>
              <a:gd name="adj4" fmla="val 163520"/>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allerdings</a:t>
            </a:r>
            <a:endParaRPr lang="de-DE" sz="3200" b="1" dirty="0">
              <a:solidFill>
                <a:srgbClr val="FF0000"/>
              </a:solidFill>
            </a:endParaRPr>
          </a:p>
        </p:txBody>
      </p:sp>
      <p:sp>
        <p:nvSpPr>
          <p:cNvPr id="10" name="Rechteck 9"/>
          <p:cNvSpPr/>
          <p:nvPr/>
        </p:nvSpPr>
        <p:spPr>
          <a:xfrm>
            <a:off x="8085762" y="4777484"/>
            <a:ext cx="1283467" cy="534256"/>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sp>
        <p:nvSpPr>
          <p:cNvPr id="8" name="Rechteck 7"/>
          <p:cNvSpPr/>
          <p:nvPr/>
        </p:nvSpPr>
        <p:spPr>
          <a:xfrm>
            <a:off x="9123451" y="3246634"/>
            <a:ext cx="1775717" cy="153084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sp>
        <p:nvSpPr>
          <p:cNvPr id="9" name="Rechteck 8"/>
          <p:cNvSpPr/>
          <p:nvPr/>
        </p:nvSpPr>
        <p:spPr>
          <a:xfrm>
            <a:off x="10011309" y="3744930"/>
            <a:ext cx="887859" cy="488023"/>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5706551"/>
      </p:ext>
    </p:extLst>
  </p:cSld>
  <p:clrMapOvr>
    <a:masterClrMapping/>
  </p:clrMapOvr>
  <mc:AlternateContent xmlns:mc="http://schemas.openxmlformats.org/markup-compatibility/2006">
    <mc:Choice xmlns:p14="http://schemas.microsoft.com/office/powerpoint/2010/main" Requires="p14">
      <p:transition spd="slow" p14:dur="2000" advTm="2048"/>
    </mc:Choice>
    <mc:Fallback>
      <p:transition spd="slow" advTm="2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4"/>
          <a:stretch>
            <a:fillRect/>
          </a:stretch>
        </p:blipFill>
        <p:spPr>
          <a:xfrm>
            <a:off x="4870752" y="546885"/>
            <a:ext cx="6334125" cy="5124450"/>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rot="19132761">
            <a:off x="7134025" y="4921041"/>
            <a:ext cx="1258875" cy="1774608"/>
          </a:xfrm>
          <a:prstGeom prst="rect">
            <a:avLst/>
          </a:prstGeom>
          <a:noFill/>
          <a:ln>
            <a:noFill/>
          </a:ln>
        </p:spPr>
      </p:pic>
      <p:sp>
        <p:nvSpPr>
          <p:cNvPr id="7" name="Legende mit Linie 1 6"/>
          <p:cNvSpPr/>
          <p:nvPr/>
        </p:nvSpPr>
        <p:spPr>
          <a:xfrm>
            <a:off x="474481" y="1599101"/>
            <a:ext cx="4015326" cy="2355903"/>
          </a:xfrm>
          <a:prstGeom prst="borderCallout1">
            <a:avLst>
              <a:gd name="adj1" fmla="val 100139"/>
              <a:gd name="adj2" fmla="val 87179"/>
              <a:gd name="adj3" fmla="val 154132"/>
              <a:gd name="adj4" fmla="val 163520"/>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Ist der sehr ungenau. Geht aber.</a:t>
            </a:r>
            <a:endParaRPr lang="de-DE" sz="3200" b="1" dirty="0">
              <a:solidFill>
                <a:srgbClr val="FF0000"/>
              </a:solidFill>
            </a:endParaRPr>
          </a:p>
        </p:txBody>
      </p:sp>
      <p:sp>
        <p:nvSpPr>
          <p:cNvPr id="10" name="Rechteck 9"/>
          <p:cNvSpPr/>
          <p:nvPr/>
        </p:nvSpPr>
        <p:spPr>
          <a:xfrm>
            <a:off x="8085762" y="4777484"/>
            <a:ext cx="1283467" cy="534256"/>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sp>
        <p:nvSpPr>
          <p:cNvPr id="8" name="Rechteck 7"/>
          <p:cNvSpPr/>
          <p:nvPr/>
        </p:nvSpPr>
        <p:spPr>
          <a:xfrm>
            <a:off x="9123451" y="3246634"/>
            <a:ext cx="1775717" cy="153084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sp>
        <p:nvSpPr>
          <p:cNvPr id="9" name="Rechteck 8"/>
          <p:cNvSpPr/>
          <p:nvPr/>
        </p:nvSpPr>
        <p:spPr>
          <a:xfrm>
            <a:off x="10011309" y="3744930"/>
            <a:ext cx="887859" cy="488023"/>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72907692"/>
      </p:ext>
    </p:extLst>
  </p:cSld>
  <p:clrMapOvr>
    <a:masterClrMapping/>
  </p:clrMapOvr>
  <mc:AlternateContent xmlns:mc="http://schemas.openxmlformats.org/markup-compatibility/2006">
    <mc:Choice xmlns:p14="http://schemas.microsoft.com/office/powerpoint/2010/main" Requires="p14">
      <p:transition spd="slow" p14:dur="2000" advTm="9874"/>
    </mc:Choice>
    <mc:Fallback>
      <p:transition spd="slow" advTm="9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4"/>
          <a:stretch>
            <a:fillRect/>
          </a:stretch>
        </p:blipFill>
        <p:spPr>
          <a:xfrm>
            <a:off x="4870752" y="546885"/>
            <a:ext cx="6334125" cy="5124450"/>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rot="21278579">
            <a:off x="3860369" y="3612776"/>
            <a:ext cx="1258875" cy="1774608"/>
          </a:xfrm>
          <a:prstGeom prst="rect">
            <a:avLst/>
          </a:prstGeom>
          <a:noFill/>
          <a:ln>
            <a:noFill/>
          </a:ln>
        </p:spPr>
      </p:pic>
      <p:sp>
        <p:nvSpPr>
          <p:cNvPr id="7" name="Legende mit Linie 1 6"/>
          <p:cNvSpPr/>
          <p:nvPr/>
        </p:nvSpPr>
        <p:spPr>
          <a:xfrm>
            <a:off x="474480" y="972922"/>
            <a:ext cx="4015326" cy="2355903"/>
          </a:xfrm>
          <a:prstGeom prst="borderCallout1">
            <a:avLst>
              <a:gd name="adj1" fmla="val 100139"/>
              <a:gd name="adj2" fmla="val 87179"/>
              <a:gd name="adj3" fmla="val 110086"/>
              <a:gd name="adj4" fmla="val 95969"/>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Besser ist der extern Eingespeiste Takt von 8 MHz</a:t>
            </a:r>
            <a:br>
              <a:rPr lang="de-DE" sz="2400" dirty="0" smtClean="0">
                <a:solidFill>
                  <a:schemeClr val="tx1"/>
                </a:solidFill>
              </a:rPr>
            </a:br>
            <a:r>
              <a:rPr lang="de-DE" sz="2400" dirty="0" smtClean="0">
                <a:solidFill>
                  <a:schemeClr val="tx1"/>
                </a:solidFill>
              </a:rPr>
              <a:t>(HSE High Speed </a:t>
            </a:r>
            <a:r>
              <a:rPr lang="de-DE" sz="2400" dirty="0" err="1" smtClean="0">
                <a:solidFill>
                  <a:schemeClr val="tx1"/>
                </a:solidFill>
              </a:rPr>
              <a:t>External</a:t>
            </a:r>
            <a:r>
              <a:rPr lang="de-DE" sz="2400" dirty="0" smtClean="0">
                <a:solidFill>
                  <a:schemeClr val="tx1"/>
                </a:solidFill>
              </a:rPr>
              <a:t> </a:t>
            </a:r>
            <a:endParaRPr lang="de-DE" sz="3200" b="1" dirty="0">
              <a:solidFill>
                <a:srgbClr val="FF0000"/>
              </a:solidFill>
            </a:endParaRPr>
          </a:p>
        </p:txBody>
      </p:sp>
      <p:sp>
        <p:nvSpPr>
          <p:cNvPr id="10" name="Rechteck 9"/>
          <p:cNvSpPr/>
          <p:nvPr/>
        </p:nvSpPr>
        <p:spPr>
          <a:xfrm>
            <a:off x="5071901" y="3832261"/>
            <a:ext cx="1544656" cy="66781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31118401"/>
      </p:ext>
    </p:extLst>
  </p:cSld>
  <p:clrMapOvr>
    <a:masterClrMapping/>
  </p:clrMapOvr>
  <mc:AlternateContent xmlns:mc="http://schemas.openxmlformats.org/markup-compatibility/2006">
    <mc:Choice xmlns:p14="http://schemas.microsoft.com/office/powerpoint/2010/main" Requires="p14">
      <p:transition spd="slow" p14:dur="2000" advTm="10203"/>
    </mc:Choice>
    <mc:Fallback>
      <p:transition spd="slow" advTm="10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4"/>
          <a:stretch>
            <a:fillRect/>
          </a:stretch>
        </p:blipFill>
        <p:spPr>
          <a:xfrm>
            <a:off x="4954498" y="517849"/>
            <a:ext cx="6028576" cy="4963016"/>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rot="21278579">
            <a:off x="5628114" y="4221060"/>
            <a:ext cx="1258875" cy="1774608"/>
          </a:xfrm>
          <a:prstGeom prst="rect">
            <a:avLst/>
          </a:prstGeom>
          <a:noFill/>
          <a:ln>
            <a:noFill/>
          </a:ln>
        </p:spPr>
      </p:pic>
      <p:sp>
        <p:nvSpPr>
          <p:cNvPr id="7" name="Legende mit Linie 1 6"/>
          <p:cNvSpPr/>
          <p:nvPr/>
        </p:nvSpPr>
        <p:spPr>
          <a:xfrm>
            <a:off x="474480" y="972922"/>
            <a:ext cx="4015326" cy="2355903"/>
          </a:xfrm>
          <a:prstGeom prst="borderCallout1">
            <a:avLst>
              <a:gd name="adj1" fmla="val 100139"/>
              <a:gd name="adj2" fmla="val 87179"/>
              <a:gd name="adj3" fmla="val 165035"/>
              <a:gd name="adj4" fmla="val 130000"/>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Also HSE auswählen</a:t>
            </a:r>
            <a:endParaRPr lang="de-DE" sz="3200" b="1" dirty="0">
              <a:solidFill>
                <a:srgbClr val="FF0000"/>
              </a:solidFill>
            </a:endParaRPr>
          </a:p>
        </p:txBody>
      </p:sp>
      <p:sp>
        <p:nvSpPr>
          <p:cNvPr id="10" name="Rechteck 9"/>
          <p:cNvSpPr/>
          <p:nvPr/>
        </p:nvSpPr>
        <p:spPr>
          <a:xfrm>
            <a:off x="5071901" y="3832261"/>
            <a:ext cx="1544656" cy="66781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sp>
        <p:nvSpPr>
          <p:cNvPr id="8" name="Rechteck 7"/>
          <p:cNvSpPr/>
          <p:nvPr/>
        </p:nvSpPr>
        <p:spPr>
          <a:xfrm>
            <a:off x="6593733" y="3969271"/>
            <a:ext cx="1113298" cy="1473003"/>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01994112"/>
      </p:ext>
    </p:extLst>
  </p:cSld>
  <p:clrMapOvr>
    <a:masterClrMapping/>
  </p:clrMapOvr>
  <mc:AlternateContent xmlns:mc="http://schemas.openxmlformats.org/markup-compatibility/2006">
    <mc:Choice xmlns:p14="http://schemas.microsoft.com/office/powerpoint/2010/main" Requires="p14">
      <p:transition spd="slow" p14:dur="2000" advTm="9787"/>
    </mc:Choice>
    <mc:Fallback>
      <p:transition spd="slow" advTm="9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4"/>
          <a:stretch>
            <a:fillRect/>
          </a:stretch>
        </p:blipFill>
        <p:spPr>
          <a:xfrm>
            <a:off x="4954498" y="517849"/>
            <a:ext cx="6028576" cy="4963016"/>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rot="21278579">
            <a:off x="8871779" y="3183369"/>
            <a:ext cx="1258875" cy="1774608"/>
          </a:xfrm>
          <a:prstGeom prst="rect">
            <a:avLst/>
          </a:prstGeom>
          <a:noFill/>
          <a:ln>
            <a:noFill/>
          </a:ln>
        </p:spPr>
      </p:pic>
      <p:sp>
        <p:nvSpPr>
          <p:cNvPr id="7" name="Legende mit Linie 1 6"/>
          <p:cNvSpPr/>
          <p:nvPr/>
        </p:nvSpPr>
        <p:spPr>
          <a:xfrm>
            <a:off x="474480" y="972922"/>
            <a:ext cx="4015326" cy="2355903"/>
          </a:xfrm>
          <a:prstGeom prst="borderCallout1">
            <a:avLst>
              <a:gd name="adj1" fmla="val 85312"/>
              <a:gd name="adj2" fmla="val 100740"/>
              <a:gd name="adj3" fmla="val 110958"/>
              <a:gd name="adj4" fmla="val 206506"/>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Jetzt stimmt der Systemtakt nicht mehr (16 statt 32 MHz)</a:t>
            </a:r>
            <a:endParaRPr lang="de-DE" sz="3200" b="1" dirty="0">
              <a:solidFill>
                <a:srgbClr val="FF0000"/>
              </a:solidFill>
            </a:endParaRPr>
          </a:p>
        </p:txBody>
      </p:sp>
      <p:sp>
        <p:nvSpPr>
          <p:cNvPr id="10" name="Rechteck 9"/>
          <p:cNvSpPr/>
          <p:nvPr/>
        </p:nvSpPr>
        <p:spPr>
          <a:xfrm>
            <a:off x="5071901" y="3832261"/>
            <a:ext cx="1544656" cy="66781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sp>
        <p:nvSpPr>
          <p:cNvPr id="8" name="Rechteck 7"/>
          <p:cNvSpPr/>
          <p:nvPr/>
        </p:nvSpPr>
        <p:spPr>
          <a:xfrm>
            <a:off x="6593733" y="3969271"/>
            <a:ext cx="1113298" cy="1473003"/>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sp>
        <p:nvSpPr>
          <p:cNvPr id="9" name="Rechteck 8"/>
          <p:cNvSpPr/>
          <p:nvPr/>
        </p:nvSpPr>
        <p:spPr>
          <a:xfrm>
            <a:off x="10210746" y="3635361"/>
            <a:ext cx="772328" cy="53080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87032549"/>
      </p:ext>
    </p:extLst>
  </p:cSld>
  <p:clrMapOvr>
    <a:masterClrMapping/>
  </p:clrMapOvr>
  <mc:AlternateContent xmlns:mc="http://schemas.openxmlformats.org/markup-compatibility/2006">
    <mc:Choice xmlns:p14="http://schemas.microsoft.com/office/powerpoint/2010/main" Requires="p14">
      <p:transition spd="slow" p14:dur="2000" advTm="24655"/>
    </mc:Choice>
    <mc:Fallback>
      <p:transition spd="slow" advTm="24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sp>
        <p:nvSpPr>
          <p:cNvPr id="7" name="Legende mit Linie 1 6"/>
          <p:cNvSpPr/>
          <p:nvPr/>
        </p:nvSpPr>
        <p:spPr>
          <a:xfrm>
            <a:off x="3306886" y="4828147"/>
            <a:ext cx="2888431" cy="1571947"/>
          </a:xfrm>
          <a:prstGeom prst="borderCallout1">
            <a:avLst>
              <a:gd name="adj1" fmla="val 2634"/>
              <a:gd name="adj2" fmla="val 311"/>
              <a:gd name="adj3" fmla="val -38440"/>
              <a:gd name="adj4" fmla="val -28406"/>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Der Target </a:t>
            </a:r>
            <a:r>
              <a:rPr lang="de-DE" sz="2400" dirty="0" err="1" smtClean="0">
                <a:solidFill>
                  <a:schemeClr val="tx1"/>
                </a:solidFill>
              </a:rPr>
              <a:t>Selector</a:t>
            </a:r>
            <a:r>
              <a:rPr lang="de-DE" sz="2400" dirty="0" smtClean="0">
                <a:solidFill>
                  <a:schemeClr val="tx1"/>
                </a:solidFill>
              </a:rPr>
              <a:t> wird initialisiert</a:t>
            </a:r>
          </a:p>
          <a:p>
            <a:pPr algn="ctr"/>
            <a:r>
              <a:rPr lang="de-DE" sz="2400" dirty="0" smtClean="0">
                <a:solidFill>
                  <a:schemeClr val="tx1"/>
                </a:solidFill>
              </a:rPr>
              <a:t>Das dauert etwas.</a:t>
            </a:r>
            <a:endParaRPr lang="de-DE" sz="2400" dirty="0">
              <a:solidFill>
                <a:schemeClr val="tx1"/>
              </a:solidFill>
            </a:endParaRPr>
          </a:p>
        </p:txBody>
      </p:sp>
      <p:pic>
        <p:nvPicPr>
          <p:cNvPr id="5" name="Google Shape;172;p1"/>
          <p:cNvPicPr preferRelativeResize="0"/>
          <p:nvPr/>
        </p:nvPicPr>
        <p:blipFill rotWithShape="1">
          <a:blip r:embed="rId4">
            <a:alphaModFix/>
          </a:blip>
          <a:srcRect/>
          <a:stretch/>
        </p:blipFill>
        <p:spPr>
          <a:xfrm>
            <a:off x="1330455" y="3152633"/>
            <a:ext cx="1258875" cy="1774608"/>
          </a:xfrm>
          <a:prstGeom prst="rect">
            <a:avLst/>
          </a:prstGeom>
          <a:noFill/>
          <a:ln>
            <a:noFill/>
          </a:ln>
        </p:spPr>
      </p:pic>
      <p:pic>
        <p:nvPicPr>
          <p:cNvPr id="3" name="Grafik 2"/>
          <p:cNvPicPr>
            <a:picLocks noChangeAspect="1"/>
          </p:cNvPicPr>
          <p:nvPr/>
        </p:nvPicPr>
        <p:blipFill>
          <a:blip r:embed="rId5"/>
          <a:stretch>
            <a:fillRect/>
          </a:stretch>
        </p:blipFill>
        <p:spPr>
          <a:xfrm>
            <a:off x="2589330" y="817094"/>
            <a:ext cx="7859488" cy="29227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3995065"/>
      </p:ext>
    </p:extLst>
  </p:cSld>
  <p:clrMapOvr>
    <a:masterClrMapping/>
  </p:clrMapOvr>
  <mc:AlternateContent xmlns:mc="http://schemas.openxmlformats.org/markup-compatibility/2006">
    <mc:Choice xmlns:p14="http://schemas.microsoft.com/office/powerpoint/2010/main" Requires="p14">
      <p:transition spd="slow" p14:dur="2000" advTm="21895"/>
    </mc:Choice>
    <mc:Fallback>
      <p:transition spd="slow" advTm="21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4"/>
          <a:stretch>
            <a:fillRect/>
          </a:stretch>
        </p:blipFill>
        <p:spPr>
          <a:xfrm>
            <a:off x="4984839" y="635286"/>
            <a:ext cx="5838825" cy="4724400"/>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rot="19268797">
            <a:off x="7274813" y="4884840"/>
            <a:ext cx="1258875" cy="1774608"/>
          </a:xfrm>
          <a:prstGeom prst="rect">
            <a:avLst/>
          </a:prstGeom>
          <a:noFill/>
          <a:ln>
            <a:noFill/>
          </a:ln>
        </p:spPr>
      </p:pic>
      <p:sp>
        <p:nvSpPr>
          <p:cNvPr id="7" name="Legende mit Linie 1 6"/>
          <p:cNvSpPr/>
          <p:nvPr/>
        </p:nvSpPr>
        <p:spPr>
          <a:xfrm>
            <a:off x="474480" y="972922"/>
            <a:ext cx="4015326" cy="2355903"/>
          </a:xfrm>
          <a:prstGeom prst="borderCallout1">
            <a:avLst>
              <a:gd name="adj1" fmla="val 85312"/>
              <a:gd name="adj2" fmla="val 100740"/>
              <a:gd name="adj3" fmla="val 110958"/>
              <a:gd name="adj4" fmla="val 206506"/>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Also ändern auf x12:</a:t>
            </a:r>
          </a:p>
          <a:p>
            <a:pPr algn="ctr"/>
            <a:r>
              <a:rPr lang="de-DE" sz="2400" b="1" dirty="0" smtClean="0">
                <a:solidFill>
                  <a:schemeClr val="tx1"/>
                </a:solidFill>
              </a:rPr>
              <a:t>8MHz x 12 /3 =32MHz</a:t>
            </a:r>
            <a:endParaRPr lang="de-DE" sz="3200" b="1" dirty="0">
              <a:solidFill>
                <a:srgbClr val="FF0000"/>
              </a:solidFill>
            </a:endParaRPr>
          </a:p>
        </p:txBody>
      </p:sp>
      <p:sp>
        <p:nvSpPr>
          <p:cNvPr id="10" name="Rechteck 9"/>
          <p:cNvSpPr/>
          <p:nvPr/>
        </p:nvSpPr>
        <p:spPr>
          <a:xfrm>
            <a:off x="5071901" y="3832261"/>
            <a:ext cx="1544656" cy="66781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sp>
        <p:nvSpPr>
          <p:cNvPr id="8" name="Rechteck 7"/>
          <p:cNvSpPr/>
          <p:nvPr/>
        </p:nvSpPr>
        <p:spPr>
          <a:xfrm>
            <a:off x="6735337" y="4152866"/>
            <a:ext cx="1113298" cy="1473003"/>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sp>
        <p:nvSpPr>
          <p:cNvPr id="9" name="Rechteck 8"/>
          <p:cNvSpPr/>
          <p:nvPr/>
        </p:nvSpPr>
        <p:spPr>
          <a:xfrm>
            <a:off x="10138398" y="3703866"/>
            <a:ext cx="772328" cy="53080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sp>
        <p:nvSpPr>
          <p:cNvPr id="11" name="Rechteck 10"/>
          <p:cNvSpPr/>
          <p:nvPr/>
        </p:nvSpPr>
        <p:spPr>
          <a:xfrm>
            <a:off x="8096151" y="4655467"/>
            <a:ext cx="1219773" cy="582811"/>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33597904"/>
      </p:ext>
    </p:extLst>
  </p:cSld>
  <p:clrMapOvr>
    <a:masterClrMapping/>
  </p:clrMapOvr>
  <mc:AlternateContent xmlns:mc="http://schemas.openxmlformats.org/markup-compatibility/2006">
    <mc:Choice xmlns:p14="http://schemas.microsoft.com/office/powerpoint/2010/main" Requires="p14">
      <p:transition spd="slow" p14:dur="2000" advTm="9144"/>
    </mc:Choice>
    <mc:Fallback>
      <p:transition spd="slow" advTm="9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4"/>
          <a:stretch>
            <a:fillRect/>
          </a:stretch>
        </p:blipFill>
        <p:spPr>
          <a:xfrm>
            <a:off x="4984839" y="635286"/>
            <a:ext cx="5838825" cy="4724400"/>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1380372" y="4268389"/>
            <a:ext cx="1258875" cy="1774608"/>
          </a:xfrm>
          <a:prstGeom prst="rect">
            <a:avLst/>
          </a:prstGeom>
          <a:noFill/>
          <a:ln>
            <a:noFill/>
          </a:ln>
        </p:spPr>
      </p:pic>
      <p:sp>
        <p:nvSpPr>
          <p:cNvPr id="7" name="Legende mit Linie 1 6"/>
          <p:cNvSpPr/>
          <p:nvPr/>
        </p:nvSpPr>
        <p:spPr>
          <a:xfrm>
            <a:off x="474480" y="972922"/>
            <a:ext cx="4015326" cy="2355903"/>
          </a:xfrm>
          <a:prstGeom prst="borderCallout1">
            <a:avLst>
              <a:gd name="adj1" fmla="val 100576"/>
              <a:gd name="adj2" fmla="val 64662"/>
              <a:gd name="adj3" fmla="val 134508"/>
              <a:gd name="adj4" fmla="val 56308"/>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Alles erledigt. </a:t>
            </a:r>
          </a:p>
          <a:p>
            <a:pPr algn="ctr"/>
            <a:r>
              <a:rPr lang="de-DE" sz="2400" b="1" dirty="0" smtClean="0">
                <a:solidFill>
                  <a:schemeClr val="tx1"/>
                </a:solidFill>
              </a:rPr>
              <a:t>Diese Einstellungen sind nur einmal erforderlich und sind im File .</a:t>
            </a:r>
            <a:r>
              <a:rPr lang="de-DE" sz="2400" b="1" dirty="0" err="1" smtClean="0">
                <a:solidFill>
                  <a:schemeClr val="tx1"/>
                </a:solidFill>
              </a:rPr>
              <a:t>ioc</a:t>
            </a:r>
            <a:r>
              <a:rPr lang="de-DE" sz="2400" b="1" dirty="0" smtClean="0">
                <a:solidFill>
                  <a:schemeClr val="tx1"/>
                </a:solidFill>
              </a:rPr>
              <a:t> gespeichert. </a:t>
            </a:r>
            <a:endParaRPr lang="de-DE" sz="3200" b="1" dirty="0">
              <a:solidFill>
                <a:srgbClr val="FF0000"/>
              </a:solidFill>
            </a:endParaRPr>
          </a:p>
        </p:txBody>
      </p:sp>
      <p:sp>
        <p:nvSpPr>
          <p:cNvPr id="10" name="Rechteck 9"/>
          <p:cNvSpPr/>
          <p:nvPr/>
        </p:nvSpPr>
        <p:spPr>
          <a:xfrm>
            <a:off x="5071901" y="3832261"/>
            <a:ext cx="1544656" cy="66781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sp>
        <p:nvSpPr>
          <p:cNvPr id="8" name="Rechteck 7"/>
          <p:cNvSpPr/>
          <p:nvPr/>
        </p:nvSpPr>
        <p:spPr>
          <a:xfrm>
            <a:off x="6735337" y="4152866"/>
            <a:ext cx="1113298" cy="1473003"/>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sp>
        <p:nvSpPr>
          <p:cNvPr id="9" name="Rechteck 8"/>
          <p:cNvSpPr/>
          <p:nvPr/>
        </p:nvSpPr>
        <p:spPr>
          <a:xfrm>
            <a:off x="10138398" y="3703866"/>
            <a:ext cx="772328" cy="53080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sp>
        <p:nvSpPr>
          <p:cNvPr id="11" name="Rechteck 10"/>
          <p:cNvSpPr/>
          <p:nvPr/>
        </p:nvSpPr>
        <p:spPr>
          <a:xfrm>
            <a:off x="8096151" y="4655467"/>
            <a:ext cx="1219773" cy="582811"/>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23822030"/>
      </p:ext>
    </p:extLst>
  </p:cSld>
  <p:clrMapOvr>
    <a:masterClrMapping/>
  </p:clrMapOvr>
  <mc:AlternateContent xmlns:mc="http://schemas.openxmlformats.org/markup-compatibility/2006">
    <mc:Choice xmlns:p14="http://schemas.microsoft.com/office/powerpoint/2010/main" Requires="p14">
      <p:transition spd="slow" p14:dur="2000" advTm="21762"/>
    </mc:Choice>
    <mc:Fallback>
      <p:transition spd="slow" advTm="21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4"/>
          <a:stretch>
            <a:fillRect/>
          </a:stretch>
        </p:blipFill>
        <p:spPr>
          <a:xfrm>
            <a:off x="3670281" y="555445"/>
            <a:ext cx="8403726" cy="4879583"/>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1380372" y="4268389"/>
            <a:ext cx="1258875" cy="1774608"/>
          </a:xfrm>
          <a:prstGeom prst="rect">
            <a:avLst/>
          </a:prstGeom>
          <a:noFill/>
          <a:ln>
            <a:noFill/>
          </a:ln>
        </p:spPr>
      </p:pic>
      <p:sp>
        <p:nvSpPr>
          <p:cNvPr id="7" name="Legende mit Linie 1 6"/>
          <p:cNvSpPr/>
          <p:nvPr/>
        </p:nvSpPr>
        <p:spPr>
          <a:xfrm>
            <a:off x="474480" y="1613043"/>
            <a:ext cx="4015326" cy="1715782"/>
          </a:xfrm>
          <a:prstGeom prst="borderCallout1">
            <a:avLst>
              <a:gd name="adj1" fmla="val 100576"/>
              <a:gd name="adj2" fmla="val 64662"/>
              <a:gd name="adj3" fmla="val 134508"/>
              <a:gd name="adj4" fmla="val 56308"/>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Die Konfiguration wird jetzt in das Programm übertragen mit…</a:t>
            </a:r>
            <a:endParaRPr lang="de-DE" sz="3200" b="1" dirty="0">
              <a:solidFill>
                <a:srgbClr val="FF0000"/>
              </a:solidFill>
            </a:endParaRPr>
          </a:p>
        </p:txBody>
      </p:sp>
      <p:sp>
        <p:nvSpPr>
          <p:cNvPr id="10" name="Rechteck 9"/>
          <p:cNvSpPr/>
          <p:nvPr/>
        </p:nvSpPr>
        <p:spPr>
          <a:xfrm>
            <a:off x="7599344" y="1171254"/>
            <a:ext cx="414499" cy="44178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95793863"/>
      </p:ext>
    </p:extLst>
  </p:cSld>
  <p:clrMapOvr>
    <a:masterClrMapping/>
  </p:clrMapOvr>
  <mc:AlternateContent xmlns:mc="http://schemas.openxmlformats.org/markup-compatibility/2006">
    <mc:Choice xmlns:p14="http://schemas.microsoft.com/office/powerpoint/2010/main" Requires="p14">
      <p:transition spd="slow" p14:dur="2000" advTm="18721"/>
    </mc:Choice>
    <mc:Fallback>
      <p:transition spd="slow" advTm="18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4"/>
          <a:stretch>
            <a:fillRect/>
          </a:stretch>
        </p:blipFill>
        <p:spPr>
          <a:xfrm>
            <a:off x="3670281" y="555445"/>
            <a:ext cx="8403726" cy="4879583"/>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6306820" y="867642"/>
            <a:ext cx="1258875" cy="1774608"/>
          </a:xfrm>
          <a:prstGeom prst="rect">
            <a:avLst/>
          </a:prstGeom>
          <a:noFill/>
          <a:ln>
            <a:noFill/>
          </a:ln>
        </p:spPr>
      </p:pic>
      <p:sp>
        <p:nvSpPr>
          <p:cNvPr id="7" name="Legende mit Linie 1 6"/>
          <p:cNvSpPr/>
          <p:nvPr/>
        </p:nvSpPr>
        <p:spPr>
          <a:xfrm>
            <a:off x="474480" y="1613043"/>
            <a:ext cx="4015326" cy="1715782"/>
          </a:xfrm>
          <a:prstGeom prst="borderCallout1">
            <a:avLst>
              <a:gd name="adj1" fmla="val 28121"/>
              <a:gd name="adj2" fmla="val 99973"/>
              <a:gd name="adj3" fmla="val 7562"/>
              <a:gd name="adj4" fmla="val 143561"/>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Dem Device </a:t>
            </a:r>
            <a:r>
              <a:rPr lang="de-DE" sz="2400" dirty="0" err="1" smtClean="0">
                <a:solidFill>
                  <a:schemeClr val="tx1"/>
                </a:solidFill>
              </a:rPr>
              <a:t>Configuration</a:t>
            </a:r>
            <a:r>
              <a:rPr lang="de-DE" sz="2400" dirty="0" smtClean="0">
                <a:solidFill>
                  <a:schemeClr val="tx1"/>
                </a:solidFill>
              </a:rPr>
              <a:t> Code Generation Tool</a:t>
            </a:r>
            <a:endParaRPr lang="de-DE" sz="3200" b="1" dirty="0">
              <a:solidFill>
                <a:srgbClr val="FF0000"/>
              </a:solidFill>
            </a:endParaRPr>
          </a:p>
        </p:txBody>
      </p:sp>
      <p:sp>
        <p:nvSpPr>
          <p:cNvPr id="10" name="Rechteck 9"/>
          <p:cNvSpPr/>
          <p:nvPr/>
        </p:nvSpPr>
        <p:spPr>
          <a:xfrm>
            <a:off x="7599344" y="1171254"/>
            <a:ext cx="414499" cy="44178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6216866"/>
      </p:ext>
    </p:extLst>
  </p:cSld>
  <p:clrMapOvr>
    <a:masterClrMapping/>
  </p:clrMapOvr>
  <mc:AlternateContent xmlns:mc="http://schemas.openxmlformats.org/markup-compatibility/2006">
    <mc:Choice xmlns:p14="http://schemas.microsoft.com/office/powerpoint/2010/main" Requires="p14">
      <p:transition spd="slow" p14:dur="2000" advTm="12664"/>
    </mc:Choice>
    <mc:Fallback>
      <p:transition spd="slow" advTm="12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4"/>
          <a:stretch>
            <a:fillRect/>
          </a:stretch>
        </p:blipFill>
        <p:spPr>
          <a:xfrm>
            <a:off x="3670281" y="555445"/>
            <a:ext cx="8403726" cy="4879583"/>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6306820" y="867642"/>
            <a:ext cx="1258875" cy="1774608"/>
          </a:xfrm>
          <a:prstGeom prst="rect">
            <a:avLst/>
          </a:prstGeom>
          <a:noFill/>
          <a:ln>
            <a:noFill/>
          </a:ln>
        </p:spPr>
      </p:pic>
      <p:sp>
        <p:nvSpPr>
          <p:cNvPr id="7" name="Legende mit Linie 1 6"/>
          <p:cNvSpPr/>
          <p:nvPr/>
        </p:nvSpPr>
        <p:spPr>
          <a:xfrm>
            <a:off x="474480" y="1613043"/>
            <a:ext cx="4015326" cy="1715782"/>
          </a:xfrm>
          <a:prstGeom prst="borderCallout1">
            <a:avLst>
              <a:gd name="adj1" fmla="val 28121"/>
              <a:gd name="adj2" fmla="val 99973"/>
              <a:gd name="adj3" fmla="val 7562"/>
              <a:gd name="adj4" fmla="val 143561"/>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Einfach anklicken</a:t>
            </a:r>
            <a:endParaRPr lang="de-DE" sz="3200" b="1" dirty="0">
              <a:solidFill>
                <a:srgbClr val="FF0000"/>
              </a:solidFill>
            </a:endParaRPr>
          </a:p>
        </p:txBody>
      </p:sp>
      <p:sp>
        <p:nvSpPr>
          <p:cNvPr id="10" name="Rechteck 9"/>
          <p:cNvSpPr/>
          <p:nvPr/>
        </p:nvSpPr>
        <p:spPr>
          <a:xfrm>
            <a:off x="7599344" y="1171254"/>
            <a:ext cx="414499" cy="44178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97410628"/>
      </p:ext>
    </p:extLst>
  </p:cSld>
  <p:clrMapOvr>
    <a:masterClrMapping/>
  </p:clrMapOvr>
  <mc:AlternateContent xmlns:mc="http://schemas.openxmlformats.org/markup-compatibility/2006">
    <mc:Choice xmlns:p14="http://schemas.microsoft.com/office/powerpoint/2010/main" Requires="p14">
      <p:transition spd="slow" p14:dur="2000" advTm="2309"/>
    </mc:Choice>
    <mc:Fallback>
      <p:transition spd="slow" advTm="2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4"/>
          <a:stretch>
            <a:fillRect/>
          </a:stretch>
        </p:blipFill>
        <p:spPr>
          <a:xfrm>
            <a:off x="4784492" y="867641"/>
            <a:ext cx="6903908" cy="2563927"/>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5022550" y="2914976"/>
            <a:ext cx="1258875" cy="1774608"/>
          </a:xfrm>
          <a:prstGeom prst="rect">
            <a:avLst/>
          </a:prstGeom>
          <a:noFill/>
          <a:ln>
            <a:noFill/>
          </a:ln>
        </p:spPr>
      </p:pic>
      <p:sp>
        <p:nvSpPr>
          <p:cNvPr id="7" name="Legende mit Linie 1 6"/>
          <p:cNvSpPr/>
          <p:nvPr/>
        </p:nvSpPr>
        <p:spPr>
          <a:xfrm>
            <a:off x="350469" y="2086498"/>
            <a:ext cx="4015326" cy="1715782"/>
          </a:xfrm>
          <a:prstGeom prst="borderCallout1">
            <a:avLst>
              <a:gd name="adj1" fmla="val 28121"/>
              <a:gd name="adj2" fmla="val 99973"/>
              <a:gd name="adj3" fmla="val 73430"/>
              <a:gd name="adj4" fmla="val 115671"/>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Der </a:t>
            </a:r>
            <a:r>
              <a:rPr lang="de-DE" sz="2400" dirty="0">
                <a:solidFill>
                  <a:schemeClr val="tx1"/>
                </a:solidFill>
              </a:rPr>
              <a:t>C</a:t>
            </a:r>
            <a:r>
              <a:rPr lang="de-DE" sz="2400" dirty="0" smtClean="0">
                <a:solidFill>
                  <a:schemeClr val="tx1"/>
                </a:solidFill>
              </a:rPr>
              <a:t>ode wird erzeugt</a:t>
            </a:r>
            <a:endParaRPr lang="de-DE" sz="3200" b="1" dirty="0">
              <a:solidFill>
                <a:srgbClr val="FF00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52643248"/>
      </p:ext>
    </p:extLst>
  </p:cSld>
  <p:clrMapOvr>
    <a:masterClrMapping/>
  </p:clrMapOvr>
  <mc:AlternateContent xmlns:mc="http://schemas.openxmlformats.org/markup-compatibility/2006">
    <mc:Choice xmlns:p14="http://schemas.microsoft.com/office/powerpoint/2010/main" Requires="p14">
      <p:transition spd="slow" p14:dur="2000" advTm="10663"/>
    </mc:Choice>
    <mc:Fallback>
      <p:transition spd="slow" advTm="10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4"/>
          <a:stretch>
            <a:fillRect/>
          </a:stretch>
        </p:blipFill>
        <p:spPr>
          <a:xfrm>
            <a:off x="4626260" y="648222"/>
            <a:ext cx="6736958" cy="4962345"/>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3736357" y="2944389"/>
            <a:ext cx="1258875" cy="1774608"/>
          </a:xfrm>
          <a:prstGeom prst="rect">
            <a:avLst/>
          </a:prstGeom>
          <a:noFill/>
          <a:ln>
            <a:noFill/>
          </a:ln>
        </p:spPr>
      </p:pic>
      <p:sp>
        <p:nvSpPr>
          <p:cNvPr id="7" name="Legende mit Linie 1 6"/>
          <p:cNvSpPr/>
          <p:nvPr/>
        </p:nvSpPr>
        <p:spPr>
          <a:xfrm>
            <a:off x="165983" y="874758"/>
            <a:ext cx="4015326" cy="1715782"/>
          </a:xfrm>
          <a:prstGeom prst="borderCallout1">
            <a:avLst>
              <a:gd name="adj1" fmla="val 98181"/>
              <a:gd name="adj2" fmla="val 82318"/>
              <a:gd name="adj3" fmla="val 124328"/>
              <a:gd name="adj4" fmla="val 96736"/>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Aber wo ist er zu finden?</a:t>
            </a:r>
            <a:endParaRPr lang="de-DE" sz="3200" b="1" dirty="0">
              <a:solidFill>
                <a:srgbClr val="FF0000"/>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77470303"/>
      </p:ext>
    </p:extLst>
  </p:cSld>
  <p:clrMapOvr>
    <a:masterClrMapping/>
  </p:clrMapOvr>
  <mc:AlternateContent xmlns:mc="http://schemas.openxmlformats.org/markup-compatibility/2006">
    <mc:Choice xmlns:p14="http://schemas.microsoft.com/office/powerpoint/2010/main" Requires="p14">
      <p:transition spd="slow" p14:dur="2000" advTm="12607"/>
    </mc:Choice>
    <mc:Fallback>
      <p:transition spd="slow" advTm="12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4"/>
          <a:stretch>
            <a:fillRect/>
          </a:stretch>
        </p:blipFill>
        <p:spPr>
          <a:xfrm>
            <a:off x="3181315" y="1447853"/>
            <a:ext cx="9010685" cy="4120740"/>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2209253" y="2821099"/>
            <a:ext cx="1258875" cy="1774608"/>
          </a:xfrm>
          <a:prstGeom prst="rect">
            <a:avLst/>
          </a:prstGeom>
          <a:noFill/>
          <a:ln>
            <a:noFill/>
          </a:ln>
        </p:spPr>
      </p:pic>
      <p:sp>
        <p:nvSpPr>
          <p:cNvPr id="7" name="Legende mit Linie 1 6"/>
          <p:cNvSpPr/>
          <p:nvPr/>
        </p:nvSpPr>
        <p:spPr>
          <a:xfrm>
            <a:off x="165983" y="874758"/>
            <a:ext cx="4015326" cy="1715782"/>
          </a:xfrm>
          <a:prstGeom prst="borderCallout1">
            <a:avLst>
              <a:gd name="adj1" fmla="val 98181"/>
              <a:gd name="adj2" fmla="val 82318"/>
              <a:gd name="adj3" fmla="val 112352"/>
              <a:gd name="adj4" fmla="val 68078"/>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Unter Core/</a:t>
            </a:r>
            <a:r>
              <a:rPr lang="de-DE" sz="2400" dirty="0" err="1" smtClean="0">
                <a:solidFill>
                  <a:schemeClr val="tx1"/>
                </a:solidFill>
              </a:rPr>
              <a:t>Src</a:t>
            </a:r>
            <a:endParaRPr lang="de-DE" sz="2400" dirty="0" smtClean="0">
              <a:solidFill>
                <a:schemeClr val="tx1"/>
              </a:solidFill>
            </a:endParaRPr>
          </a:p>
          <a:p>
            <a:pPr algn="ctr"/>
            <a:r>
              <a:rPr lang="de-DE" sz="2400" b="1" dirty="0" err="1" smtClean="0">
                <a:solidFill>
                  <a:schemeClr val="tx1"/>
                </a:solidFill>
              </a:rPr>
              <a:t>Main.c</a:t>
            </a:r>
            <a:r>
              <a:rPr lang="de-DE" sz="2400" b="1" dirty="0" smtClean="0">
                <a:solidFill>
                  <a:schemeClr val="tx1"/>
                </a:solidFill>
              </a:rPr>
              <a:t> ist das Haupt-C-Programm</a:t>
            </a:r>
            <a:endParaRPr lang="de-DE" sz="3200" b="1" dirty="0">
              <a:solidFill>
                <a:srgbClr val="FF00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41683943"/>
      </p:ext>
    </p:extLst>
  </p:cSld>
  <p:clrMapOvr>
    <a:masterClrMapping/>
  </p:clrMapOvr>
  <mc:AlternateContent xmlns:mc="http://schemas.openxmlformats.org/markup-compatibility/2006">
    <mc:Choice xmlns:p14="http://schemas.microsoft.com/office/powerpoint/2010/main" Requires="p14">
      <p:transition spd="slow" p14:dur="2000" advTm="47762"/>
    </mc:Choice>
    <mc:Fallback>
      <p:transition spd="slow" advTm="47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4"/>
          <a:stretch>
            <a:fillRect/>
          </a:stretch>
        </p:blipFill>
        <p:spPr>
          <a:xfrm>
            <a:off x="3356049" y="409875"/>
            <a:ext cx="8644342" cy="6088530"/>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5589451" y="5083392"/>
            <a:ext cx="1258875" cy="1774608"/>
          </a:xfrm>
          <a:prstGeom prst="rect">
            <a:avLst/>
          </a:prstGeom>
          <a:noFill/>
          <a:ln>
            <a:noFill/>
          </a:ln>
        </p:spPr>
      </p:pic>
      <p:sp>
        <p:nvSpPr>
          <p:cNvPr id="7" name="Legende mit Linie 1 6"/>
          <p:cNvSpPr/>
          <p:nvPr/>
        </p:nvSpPr>
        <p:spPr>
          <a:xfrm>
            <a:off x="165983" y="874758"/>
            <a:ext cx="4015326" cy="1715782"/>
          </a:xfrm>
          <a:prstGeom prst="borderCallout1">
            <a:avLst>
              <a:gd name="adj1" fmla="val 98181"/>
              <a:gd name="adj2" fmla="val 82318"/>
              <a:gd name="adj3" fmla="val 230316"/>
              <a:gd name="adj4" fmla="val 137164"/>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Vorlagedateien für Assembler finden sich in </a:t>
            </a:r>
            <a:r>
              <a:rPr lang="de-DE" sz="2400" dirty="0" err="1" smtClean="0">
                <a:solidFill>
                  <a:schemeClr val="tx1"/>
                </a:solidFill>
              </a:rPr>
              <a:t>Moodle</a:t>
            </a:r>
            <a:r>
              <a:rPr lang="de-DE" sz="2400" dirty="0">
                <a:solidFill>
                  <a:schemeClr val="tx1"/>
                </a:solidFill>
              </a:rPr>
              <a:t>:</a:t>
            </a:r>
            <a:endParaRPr lang="de-DE" sz="3200" b="1" dirty="0">
              <a:solidFill>
                <a:srgbClr val="FF0000"/>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0085911"/>
      </p:ext>
    </p:extLst>
  </p:cSld>
  <p:clrMapOvr>
    <a:masterClrMapping/>
  </p:clrMapOvr>
  <mc:AlternateContent xmlns:mc="http://schemas.openxmlformats.org/markup-compatibility/2006">
    <mc:Choice xmlns:p14="http://schemas.microsoft.com/office/powerpoint/2010/main" Requires="p14">
      <p:transition spd="slow" p14:dur="2000" advTm="15684"/>
    </mc:Choice>
    <mc:Fallback>
      <p:transition spd="slow" advTm="15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4"/>
          <a:stretch>
            <a:fillRect/>
          </a:stretch>
        </p:blipFill>
        <p:spPr>
          <a:xfrm>
            <a:off x="3345775" y="409874"/>
            <a:ext cx="8644342" cy="6150175"/>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rot="1500547">
            <a:off x="5723014" y="5011473"/>
            <a:ext cx="1258875" cy="1774608"/>
          </a:xfrm>
          <a:prstGeom prst="rect">
            <a:avLst/>
          </a:prstGeom>
          <a:noFill/>
          <a:ln>
            <a:noFill/>
          </a:ln>
        </p:spPr>
      </p:pic>
      <p:sp>
        <p:nvSpPr>
          <p:cNvPr id="7" name="Legende mit Linie 1 6"/>
          <p:cNvSpPr/>
          <p:nvPr/>
        </p:nvSpPr>
        <p:spPr>
          <a:xfrm>
            <a:off x="165983" y="874758"/>
            <a:ext cx="4015326" cy="1715782"/>
          </a:xfrm>
          <a:prstGeom prst="borderCallout1">
            <a:avLst>
              <a:gd name="adj1" fmla="val 98181"/>
              <a:gd name="adj2" fmla="val 82318"/>
              <a:gd name="adj3" fmla="val 230316"/>
              <a:gd name="adj4" fmla="val 137164"/>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err="1" smtClean="0">
                <a:solidFill>
                  <a:schemeClr val="tx1"/>
                </a:solidFill>
              </a:rPr>
              <a:t>Konfiguration.ioc</a:t>
            </a:r>
            <a:r>
              <a:rPr lang="de-DE" sz="3200" b="1" dirty="0" smtClean="0">
                <a:solidFill>
                  <a:srgbClr val="FF0000"/>
                </a:solidFill>
              </a:rPr>
              <a:t>:</a:t>
            </a:r>
          </a:p>
          <a:p>
            <a:pPr algn="ctr"/>
            <a:r>
              <a:rPr lang="de-DE" sz="3200" b="1" dirty="0" smtClean="0">
                <a:solidFill>
                  <a:srgbClr val="FF0000"/>
                </a:solidFill>
              </a:rPr>
              <a:t>Die Konfiguration von eben</a:t>
            </a:r>
            <a:endParaRPr lang="de-DE" sz="2400" dirty="0" smtClean="0">
              <a:solidFill>
                <a:schemeClr val="tx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01961473"/>
      </p:ext>
    </p:extLst>
  </p:cSld>
  <p:clrMapOvr>
    <a:masterClrMapping/>
  </p:clrMapOvr>
  <mc:AlternateContent xmlns:mc="http://schemas.openxmlformats.org/markup-compatibility/2006">
    <mc:Choice xmlns:p14="http://schemas.microsoft.com/office/powerpoint/2010/main" Requires="p14">
      <p:transition spd="slow" p14:dur="2000" advTm="37804"/>
    </mc:Choice>
    <mc:Fallback>
      <p:transition spd="slow" advTm="37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sp>
        <p:nvSpPr>
          <p:cNvPr id="7" name="Legende mit Linie 1 6"/>
          <p:cNvSpPr/>
          <p:nvPr/>
        </p:nvSpPr>
        <p:spPr>
          <a:xfrm>
            <a:off x="728072" y="3287024"/>
            <a:ext cx="2888431" cy="1571947"/>
          </a:xfrm>
          <a:prstGeom prst="borderCallout1">
            <a:avLst>
              <a:gd name="adj1" fmla="val 20"/>
              <a:gd name="adj2" fmla="val 82833"/>
              <a:gd name="adj3" fmla="val -67852"/>
              <a:gd name="adj4" fmla="val 104626"/>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Wir wählen: </a:t>
            </a:r>
            <a:r>
              <a:rPr lang="de-DE" sz="2400" b="1" dirty="0" smtClean="0">
                <a:solidFill>
                  <a:schemeClr val="tx1"/>
                </a:solidFill>
              </a:rPr>
              <a:t>Board </a:t>
            </a:r>
            <a:r>
              <a:rPr lang="de-DE" sz="2400" b="1" dirty="0" err="1" smtClean="0">
                <a:solidFill>
                  <a:schemeClr val="tx1"/>
                </a:solidFill>
              </a:rPr>
              <a:t>Selector</a:t>
            </a:r>
            <a:r>
              <a:rPr lang="de-DE" sz="2400" b="1" dirty="0" smtClean="0">
                <a:solidFill>
                  <a:schemeClr val="tx1"/>
                </a:solidFill>
              </a:rPr>
              <a:t> </a:t>
            </a:r>
            <a:r>
              <a:rPr lang="de-DE" sz="2400" dirty="0" smtClean="0">
                <a:solidFill>
                  <a:schemeClr val="tx1"/>
                </a:solidFill>
              </a:rPr>
              <a:t>für unser Board</a:t>
            </a:r>
            <a:endParaRPr lang="de-DE" sz="2400" b="1" dirty="0">
              <a:solidFill>
                <a:schemeClr val="tx1"/>
              </a:solidFill>
            </a:endParaRPr>
          </a:p>
        </p:txBody>
      </p:sp>
      <p:pic>
        <p:nvPicPr>
          <p:cNvPr id="4" name="Grafik 3"/>
          <p:cNvPicPr>
            <a:picLocks noChangeAspect="1"/>
          </p:cNvPicPr>
          <p:nvPr/>
        </p:nvPicPr>
        <p:blipFill>
          <a:blip r:embed="rId4"/>
          <a:stretch>
            <a:fillRect/>
          </a:stretch>
        </p:blipFill>
        <p:spPr>
          <a:xfrm>
            <a:off x="3883630" y="538698"/>
            <a:ext cx="8308369" cy="6319302"/>
          </a:xfrm>
          <a:prstGeom prst="rect">
            <a:avLst/>
          </a:prstGeom>
        </p:spPr>
      </p:pic>
      <p:pic>
        <p:nvPicPr>
          <p:cNvPr id="5" name="Google Shape;172;p1"/>
          <p:cNvPicPr preferRelativeResize="0"/>
          <p:nvPr/>
        </p:nvPicPr>
        <p:blipFill rotWithShape="1">
          <a:blip r:embed="rId5">
            <a:alphaModFix/>
          </a:blip>
          <a:srcRect/>
          <a:stretch/>
        </p:blipFill>
        <p:spPr>
          <a:xfrm>
            <a:off x="3708678" y="625190"/>
            <a:ext cx="1258875" cy="1774608"/>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8960875"/>
      </p:ext>
    </p:extLst>
  </p:cSld>
  <p:clrMapOvr>
    <a:masterClrMapping/>
  </p:clrMapOvr>
  <mc:AlternateContent xmlns:mc="http://schemas.openxmlformats.org/markup-compatibility/2006">
    <mc:Choice xmlns:p14="http://schemas.microsoft.com/office/powerpoint/2010/main" Requires="p14">
      <p:transition spd="slow" p14:dur="2000" advTm="8491"/>
    </mc:Choice>
    <mc:Fallback>
      <p:transition spd="slow" advTm="8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4"/>
          <a:stretch>
            <a:fillRect/>
          </a:stretch>
        </p:blipFill>
        <p:spPr>
          <a:xfrm>
            <a:off x="3345775" y="409874"/>
            <a:ext cx="8644342" cy="6150175"/>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rot="2138724">
            <a:off x="5692190" y="5175860"/>
            <a:ext cx="1258875" cy="1774608"/>
          </a:xfrm>
          <a:prstGeom prst="rect">
            <a:avLst/>
          </a:prstGeom>
          <a:noFill/>
          <a:ln>
            <a:noFill/>
          </a:ln>
        </p:spPr>
      </p:pic>
      <p:sp>
        <p:nvSpPr>
          <p:cNvPr id="7" name="Legende mit Linie 1 6"/>
          <p:cNvSpPr/>
          <p:nvPr/>
        </p:nvSpPr>
        <p:spPr>
          <a:xfrm>
            <a:off x="165983" y="874758"/>
            <a:ext cx="4015326" cy="1715782"/>
          </a:xfrm>
          <a:prstGeom prst="borderCallout1">
            <a:avLst>
              <a:gd name="adj1" fmla="val 98181"/>
              <a:gd name="adj2" fmla="val 82318"/>
              <a:gd name="adj3" fmla="val 230316"/>
              <a:gd name="adj4" fmla="val 137164"/>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err="1">
                <a:solidFill>
                  <a:schemeClr val="tx1"/>
                </a:solidFill>
              </a:rPr>
              <a:t>m</a:t>
            </a:r>
            <a:r>
              <a:rPr lang="de-DE" sz="2400" dirty="0" err="1" smtClean="0">
                <a:solidFill>
                  <a:schemeClr val="tx1"/>
                </a:solidFill>
              </a:rPr>
              <a:t>ainasm.s</a:t>
            </a:r>
            <a:r>
              <a:rPr lang="de-DE" sz="3200" b="1" dirty="0" smtClean="0">
                <a:solidFill>
                  <a:srgbClr val="FF0000"/>
                </a:solidFill>
              </a:rPr>
              <a:t>:</a:t>
            </a:r>
          </a:p>
          <a:p>
            <a:pPr algn="ctr"/>
            <a:r>
              <a:rPr lang="de-DE" sz="3200" b="1" dirty="0" smtClean="0">
                <a:solidFill>
                  <a:srgbClr val="FF0000"/>
                </a:solidFill>
              </a:rPr>
              <a:t>Das Hauptprogramm in Assembler</a:t>
            </a:r>
            <a:endParaRPr lang="de-DE" sz="2400" dirty="0" smtClean="0">
              <a:solidFill>
                <a:schemeClr val="tx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05401166"/>
      </p:ext>
    </p:extLst>
  </p:cSld>
  <p:clrMapOvr>
    <a:masterClrMapping/>
  </p:clrMapOvr>
  <mc:AlternateContent xmlns:mc="http://schemas.openxmlformats.org/markup-compatibility/2006">
    <mc:Choice xmlns:p14="http://schemas.microsoft.com/office/powerpoint/2010/main" Requires="p14">
      <p:transition spd="slow" p14:dur="2000" advTm="4333"/>
    </mc:Choice>
    <mc:Fallback>
      <p:transition spd="slow" advTm="4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4"/>
          <a:stretch>
            <a:fillRect/>
          </a:stretch>
        </p:blipFill>
        <p:spPr>
          <a:xfrm>
            <a:off x="3345775" y="318498"/>
            <a:ext cx="8644342" cy="6241551"/>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rot="3587176">
            <a:off x="5774382" y="5186135"/>
            <a:ext cx="1258875" cy="1774608"/>
          </a:xfrm>
          <a:prstGeom prst="rect">
            <a:avLst/>
          </a:prstGeom>
          <a:noFill/>
          <a:ln>
            <a:noFill/>
          </a:ln>
        </p:spPr>
      </p:pic>
      <p:sp>
        <p:nvSpPr>
          <p:cNvPr id="7" name="Legende mit Linie 1 6"/>
          <p:cNvSpPr/>
          <p:nvPr/>
        </p:nvSpPr>
        <p:spPr>
          <a:xfrm>
            <a:off x="165983" y="874758"/>
            <a:ext cx="4015326" cy="1715782"/>
          </a:xfrm>
          <a:prstGeom prst="borderCallout1">
            <a:avLst>
              <a:gd name="adj1" fmla="val 98181"/>
              <a:gd name="adj2" fmla="val 82318"/>
              <a:gd name="adj3" fmla="val 230316"/>
              <a:gd name="adj4" fmla="val 137164"/>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err="1" smtClean="0">
                <a:solidFill>
                  <a:schemeClr val="tx1"/>
                </a:solidFill>
              </a:rPr>
              <a:t>regs.s</a:t>
            </a:r>
            <a:r>
              <a:rPr lang="de-DE" sz="3200" b="1" dirty="0" smtClean="0">
                <a:solidFill>
                  <a:srgbClr val="FF0000"/>
                </a:solidFill>
              </a:rPr>
              <a:t>:</a:t>
            </a:r>
          </a:p>
          <a:p>
            <a:pPr algn="ctr"/>
            <a:r>
              <a:rPr lang="de-DE" sz="3200" b="1" dirty="0" smtClean="0">
                <a:solidFill>
                  <a:srgbClr val="FF0000"/>
                </a:solidFill>
              </a:rPr>
              <a:t>Registerdefinitionen für Assembler</a:t>
            </a:r>
            <a:endParaRPr lang="de-DE" sz="2400" dirty="0" smtClean="0">
              <a:solidFill>
                <a:schemeClr val="tx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67156722"/>
      </p:ext>
    </p:extLst>
  </p:cSld>
  <p:clrMapOvr>
    <a:masterClrMapping/>
  </p:clrMapOvr>
  <mc:AlternateContent xmlns:mc="http://schemas.openxmlformats.org/markup-compatibility/2006">
    <mc:Choice xmlns:p14="http://schemas.microsoft.com/office/powerpoint/2010/main" Requires="p14">
      <p:transition spd="slow" p14:dur="2000" advTm="7799"/>
    </mc:Choice>
    <mc:Fallback>
      <p:transition spd="slow" advTm="7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4"/>
          <a:stretch>
            <a:fillRect/>
          </a:stretch>
        </p:blipFill>
        <p:spPr>
          <a:xfrm>
            <a:off x="3345775" y="409874"/>
            <a:ext cx="8644342" cy="6150175"/>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rot="3587176">
            <a:off x="5774382" y="5186135"/>
            <a:ext cx="1258875" cy="1774608"/>
          </a:xfrm>
          <a:prstGeom prst="rect">
            <a:avLst/>
          </a:prstGeom>
          <a:noFill/>
          <a:ln>
            <a:noFill/>
          </a:ln>
        </p:spPr>
      </p:pic>
      <p:sp>
        <p:nvSpPr>
          <p:cNvPr id="7" name="Legende mit Linie 1 6"/>
          <p:cNvSpPr/>
          <p:nvPr/>
        </p:nvSpPr>
        <p:spPr>
          <a:xfrm>
            <a:off x="165983" y="874758"/>
            <a:ext cx="4015326" cy="1715782"/>
          </a:xfrm>
          <a:prstGeom prst="borderCallout1">
            <a:avLst>
              <a:gd name="adj1" fmla="val 98181"/>
              <a:gd name="adj2" fmla="val 82318"/>
              <a:gd name="adj3" fmla="val 230316"/>
              <a:gd name="adj4" fmla="val 137164"/>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err="1">
                <a:solidFill>
                  <a:schemeClr val="tx1"/>
                </a:solidFill>
              </a:rPr>
              <a:t>regs.s</a:t>
            </a:r>
            <a:r>
              <a:rPr lang="de-DE" sz="2400" dirty="0">
                <a:solidFill>
                  <a:schemeClr val="tx1"/>
                </a:solidFill>
              </a:rPr>
              <a:t> </a:t>
            </a:r>
            <a:r>
              <a:rPr lang="de-DE" sz="2400" dirty="0" smtClean="0">
                <a:solidFill>
                  <a:schemeClr val="tx1"/>
                </a:solidFill>
              </a:rPr>
              <a:t>und </a:t>
            </a:r>
            <a:r>
              <a:rPr lang="de-DE" sz="2400" dirty="0" err="1" smtClean="0">
                <a:solidFill>
                  <a:schemeClr val="tx1"/>
                </a:solidFill>
              </a:rPr>
              <a:t>mainasm.s</a:t>
            </a:r>
            <a:r>
              <a:rPr lang="de-DE" sz="2400" dirty="0" smtClean="0">
                <a:solidFill>
                  <a:schemeClr val="tx1"/>
                </a:solidFill>
              </a:rPr>
              <a:t> herunterladen und in den </a:t>
            </a:r>
            <a:r>
              <a:rPr lang="de-DE" sz="2400" dirty="0" err="1" smtClean="0">
                <a:solidFill>
                  <a:schemeClr val="tx1"/>
                </a:solidFill>
              </a:rPr>
              <a:t>src</a:t>
            </a:r>
            <a:r>
              <a:rPr lang="de-DE" sz="2400" dirty="0" smtClean="0">
                <a:solidFill>
                  <a:schemeClr val="tx1"/>
                </a:solidFill>
              </a:rPr>
              <a:t>-Ordner des Projekts kopieren</a:t>
            </a:r>
            <a:endParaRPr lang="de-DE" sz="2400" dirty="0">
              <a:solidFill>
                <a:schemeClr val="tx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55985322"/>
      </p:ext>
    </p:extLst>
  </p:cSld>
  <p:clrMapOvr>
    <a:masterClrMapping/>
  </p:clrMapOvr>
  <mc:AlternateContent xmlns:mc="http://schemas.openxmlformats.org/markup-compatibility/2006">
    <mc:Choice xmlns:p14="http://schemas.microsoft.com/office/powerpoint/2010/main" Requires="p14">
      <p:transition spd="slow" p14:dur="2000" advTm="31940"/>
    </mc:Choice>
    <mc:Fallback>
      <p:transition spd="slow" advTm="31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4"/>
          <a:stretch>
            <a:fillRect/>
          </a:stretch>
        </p:blipFill>
        <p:spPr>
          <a:xfrm>
            <a:off x="5556547" y="409874"/>
            <a:ext cx="6234547" cy="5888183"/>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4798336" y="1505017"/>
            <a:ext cx="1258875" cy="1774608"/>
          </a:xfrm>
          <a:prstGeom prst="rect">
            <a:avLst/>
          </a:prstGeom>
          <a:noFill/>
          <a:ln>
            <a:noFill/>
          </a:ln>
        </p:spPr>
      </p:pic>
      <p:sp>
        <p:nvSpPr>
          <p:cNvPr id="7" name="Legende mit Linie 1 6"/>
          <p:cNvSpPr/>
          <p:nvPr/>
        </p:nvSpPr>
        <p:spPr>
          <a:xfrm>
            <a:off x="165983" y="874758"/>
            <a:ext cx="4015326" cy="1715782"/>
          </a:xfrm>
          <a:prstGeom prst="borderCallout1">
            <a:avLst>
              <a:gd name="adj1" fmla="val 101175"/>
              <a:gd name="adj2" fmla="val 100485"/>
              <a:gd name="adj3" fmla="val 113549"/>
              <a:gd name="adj4" fmla="val 119253"/>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err="1" smtClean="0">
                <a:solidFill>
                  <a:schemeClr val="tx1"/>
                </a:solidFill>
              </a:rPr>
              <a:t>mainasm</a:t>
            </a:r>
            <a:r>
              <a:rPr lang="de-DE" sz="2400" dirty="0" smtClean="0">
                <a:solidFill>
                  <a:schemeClr val="tx1"/>
                </a:solidFill>
              </a:rPr>
              <a:t> als C-Operation deklarieren bei USER CODE BEGIN </a:t>
            </a:r>
            <a:r>
              <a:rPr lang="de-DE" sz="2400" dirty="0" err="1" smtClean="0">
                <a:solidFill>
                  <a:schemeClr val="tx1"/>
                </a:solidFill>
              </a:rPr>
              <a:t>Includes</a:t>
            </a:r>
            <a:endParaRPr lang="de-DE" sz="2400" dirty="0">
              <a:solidFill>
                <a:schemeClr val="tx1"/>
              </a:solidFill>
            </a:endParaRPr>
          </a:p>
        </p:txBody>
      </p:sp>
      <p:sp>
        <p:nvSpPr>
          <p:cNvPr id="6" name="Rechteck 5"/>
          <p:cNvSpPr/>
          <p:nvPr/>
        </p:nvSpPr>
        <p:spPr>
          <a:xfrm>
            <a:off x="6133672" y="2095928"/>
            <a:ext cx="5219272" cy="400147"/>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7628068"/>
      </p:ext>
    </p:extLst>
  </p:cSld>
  <p:clrMapOvr>
    <a:masterClrMapping/>
  </p:clrMapOvr>
  <mc:AlternateContent xmlns:mc="http://schemas.openxmlformats.org/markup-compatibility/2006">
    <mc:Choice xmlns:p14="http://schemas.microsoft.com/office/powerpoint/2010/main" Requires="p14">
      <p:transition spd="slow" p14:dur="2000" advTm="21771"/>
    </mc:Choice>
    <mc:Fallback>
      <p:transition spd="slow" advTm="21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4"/>
          <a:stretch>
            <a:fillRect/>
          </a:stretch>
        </p:blipFill>
        <p:spPr>
          <a:xfrm>
            <a:off x="5556547" y="409874"/>
            <a:ext cx="6234547" cy="5888183"/>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4874797" y="3294824"/>
            <a:ext cx="1258875" cy="1774608"/>
          </a:xfrm>
          <a:prstGeom prst="rect">
            <a:avLst/>
          </a:prstGeom>
          <a:noFill/>
          <a:ln>
            <a:noFill/>
          </a:ln>
        </p:spPr>
      </p:pic>
      <p:sp>
        <p:nvSpPr>
          <p:cNvPr id="7" name="Legende mit Linie 1 6"/>
          <p:cNvSpPr/>
          <p:nvPr/>
        </p:nvSpPr>
        <p:spPr>
          <a:xfrm>
            <a:off x="165983" y="874758"/>
            <a:ext cx="4015326" cy="1715782"/>
          </a:xfrm>
          <a:prstGeom prst="borderCallout1">
            <a:avLst>
              <a:gd name="adj1" fmla="val 101175"/>
              <a:gd name="adj2" fmla="val 100485"/>
              <a:gd name="adj3" fmla="val 153669"/>
              <a:gd name="adj4" fmla="val 113624"/>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err="1">
                <a:solidFill>
                  <a:schemeClr val="tx1"/>
                </a:solidFill>
              </a:rPr>
              <a:t>m</a:t>
            </a:r>
            <a:r>
              <a:rPr lang="de-DE" sz="2400" dirty="0" err="1" smtClean="0">
                <a:solidFill>
                  <a:schemeClr val="tx1"/>
                </a:solidFill>
              </a:rPr>
              <a:t>ainasm</a:t>
            </a:r>
            <a:r>
              <a:rPr lang="de-DE" sz="2400" dirty="0" smtClean="0">
                <a:solidFill>
                  <a:schemeClr val="tx1"/>
                </a:solidFill>
              </a:rPr>
              <a:t>() aufrufen in USER CODE BEGIN 2</a:t>
            </a:r>
            <a:endParaRPr lang="de-DE" sz="2400" dirty="0">
              <a:solidFill>
                <a:schemeClr val="tx1"/>
              </a:solidFill>
            </a:endParaRPr>
          </a:p>
        </p:txBody>
      </p:sp>
      <p:sp>
        <p:nvSpPr>
          <p:cNvPr id="6" name="Rechteck 5"/>
          <p:cNvSpPr/>
          <p:nvPr/>
        </p:nvSpPr>
        <p:spPr>
          <a:xfrm>
            <a:off x="6133672" y="3534310"/>
            <a:ext cx="2342508" cy="75001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12409603"/>
      </p:ext>
    </p:extLst>
  </p:cSld>
  <p:clrMapOvr>
    <a:masterClrMapping/>
  </p:clrMapOvr>
  <mc:AlternateContent xmlns:mc="http://schemas.openxmlformats.org/markup-compatibility/2006">
    <mc:Choice xmlns:p14="http://schemas.microsoft.com/office/powerpoint/2010/main" Requires="p14">
      <p:transition spd="slow" p14:dur="2000" advTm="50048"/>
    </mc:Choice>
    <mc:Fallback>
      <p:transition spd="slow" advTm="50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4"/>
          <a:stretch>
            <a:fillRect/>
          </a:stretch>
        </p:blipFill>
        <p:spPr>
          <a:xfrm>
            <a:off x="4787651" y="409875"/>
            <a:ext cx="7294072" cy="5857361"/>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4332874" y="2815481"/>
            <a:ext cx="1258875" cy="1774608"/>
          </a:xfrm>
          <a:prstGeom prst="rect">
            <a:avLst/>
          </a:prstGeom>
          <a:noFill/>
          <a:ln>
            <a:noFill/>
          </a:ln>
        </p:spPr>
      </p:pic>
      <p:sp>
        <p:nvSpPr>
          <p:cNvPr id="7" name="Legende mit Linie 1 6"/>
          <p:cNvSpPr/>
          <p:nvPr/>
        </p:nvSpPr>
        <p:spPr>
          <a:xfrm>
            <a:off x="165983" y="874758"/>
            <a:ext cx="4015326" cy="1715782"/>
          </a:xfrm>
          <a:prstGeom prst="borderCallout1">
            <a:avLst>
              <a:gd name="adj1" fmla="val 101175"/>
              <a:gd name="adj2" fmla="val 100485"/>
              <a:gd name="adj3" fmla="val 111154"/>
              <a:gd name="adj4" fmla="val 106715"/>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Das erste Assemblerprogramm:</a:t>
            </a:r>
          </a:p>
          <a:p>
            <a:pPr algn="ctr"/>
            <a:r>
              <a:rPr lang="de-DE" sz="2400" dirty="0" smtClean="0">
                <a:solidFill>
                  <a:schemeClr val="tx1"/>
                </a:solidFill>
              </a:rPr>
              <a:t>Blinkt LED an PC0</a:t>
            </a:r>
            <a:endParaRPr lang="de-DE" sz="2400" dirty="0">
              <a:solidFill>
                <a:schemeClr val="tx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80728015"/>
      </p:ext>
    </p:extLst>
  </p:cSld>
  <p:clrMapOvr>
    <a:masterClrMapping/>
  </p:clrMapOvr>
  <mc:AlternateContent xmlns:mc="http://schemas.openxmlformats.org/markup-compatibility/2006">
    <mc:Choice xmlns:p14="http://schemas.microsoft.com/office/powerpoint/2010/main" Requires="p14">
      <p:transition spd="slow" p14:dur="2000" advTm="70083"/>
    </mc:Choice>
    <mc:Fallback>
      <p:transition spd="slow" advTm="70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4"/>
          <a:stretch>
            <a:fillRect/>
          </a:stretch>
        </p:blipFill>
        <p:spPr>
          <a:xfrm>
            <a:off x="5591749" y="409875"/>
            <a:ext cx="6626063" cy="6385552"/>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6819220" y="576808"/>
            <a:ext cx="1258875" cy="1774608"/>
          </a:xfrm>
          <a:prstGeom prst="rect">
            <a:avLst/>
          </a:prstGeom>
          <a:noFill/>
          <a:ln>
            <a:noFill/>
          </a:ln>
        </p:spPr>
      </p:pic>
      <p:sp>
        <p:nvSpPr>
          <p:cNvPr id="7" name="Legende mit Linie 1 6"/>
          <p:cNvSpPr/>
          <p:nvPr/>
        </p:nvSpPr>
        <p:spPr>
          <a:xfrm>
            <a:off x="165983" y="874758"/>
            <a:ext cx="4015326" cy="1715782"/>
          </a:xfrm>
          <a:prstGeom prst="borderCallout1">
            <a:avLst>
              <a:gd name="adj1" fmla="val 57462"/>
              <a:gd name="adj2" fmla="val 100229"/>
              <a:gd name="adj3" fmla="val 35106"/>
              <a:gd name="adj4" fmla="val 164542"/>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err="1" smtClean="0">
                <a:solidFill>
                  <a:schemeClr val="tx1"/>
                </a:solidFill>
              </a:rPr>
              <a:t>Debug</a:t>
            </a:r>
            <a:r>
              <a:rPr lang="de-DE" sz="2400" dirty="0" smtClean="0">
                <a:solidFill>
                  <a:schemeClr val="tx1"/>
                </a:solidFill>
              </a:rPr>
              <a:t>-Button klicken um das Programm zu übersetzen und auf den Mikrocontroller zu laden</a:t>
            </a:r>
            <a:endParaRPr lang="de-DE" sz="2400" dirty="0">
              <a:solidFill>
                <a:schemeClr val="tx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66191957"/>
      </p:ext>
    </p:extLst>
  </p:cSld>
  <p:clrMapOvr>
    <a:masterClrMapping/>
  </p:clrMapOvr>
  <mc:AlternateContent xmlns:mc="http://schemas.openxmlformats.org/markup-compatibility/2006">
    <mc:Choice xmlns:p14="http://schemas.microsoft.com/office/powerpoint/2010/main" Requires="p14">
      <p:transition spd="slow" p14:dur="2000" advTm="51619"/>
    </mc:Choice>
    <mc:Fallback>
      <p:transition spd="slow" advTm="51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4"/>
          <a:stretch>
            <a:fillRect/>
          </a:stretch>
        </p:blipFill>
        <p:spPr>
          <a:xfrm>
            <a:off x="5591749" y="409875"/>
            <a:ext cx="6626063" cy="6385552"/>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7645905" y="2179576"/>
            <a:ext cx="1258875" cy="1774608"/>
          </a:xfrm>
          <a:prstGeom prst="rect">
            <a:avLst/>
          </a:prstGeom>
          <a:noFill/>
          <a:ln>
            <a:noFill/>
          </a:ln>
        </p:spPr>
      </p:pic>
      <p:sp>
        <p:nvSpPr>
          <p:cNvPr id="7" name="Legende mit Linie 1 6"/>
          <p:cNvSpPr/>
          <p:nvPr/>
        </p:nvSpPr>
        <p:spPr>
          <a:xfrm>
            <a:off x="165983" y="874758"/>
            <a:ext cx="4015326" cy="1715782"/>
          </a:xfrm>
          <a:prstGeom prst="borderCallout1">
            <a:avLst>
              <a:gd name="adj1" fmla="val 57462"/>
              <a:gd name="adj2" fmla="val 100229"/>
              <a:gd name="adj3" fmla="val 111154"/>
              <a:gd name="adj4" fmla="val 185268"/>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Wir wählen STM32 Cortex-M C/C++ </a:t>
            </a:r>
            <a:r>
              <a:rPr lang="de-DE" sz="2400" dirty="0" err="1" smtClean="0">
                <a:solidFill>
                  <a:schemeClr val="tx1"/>
                </a:solidFill>
              </a:rPr>
              <a:t>Aplication</a:t>
            </a:r>
            <a:endParaRPr lang="de-DE" sz="2400" dirty="0">
              <a:solidFill>
                <a:schemeClr val="tx1"/>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89547668"/>
      </p:ext>
    </p:extLst>
  </p:cSld>
  <p:clrMapOvr>
    <a:masterClrMapping/>
  </p:clrMapOvr>
  <mc:AlternateContent xmlns:mc="http://schemas.openxmlformats.org/markup-compatibility/2006">
    <mc:Choice xmlns:p14="http://schemas.microsoft.com/office/powerpoint/2010/main" Requires="p14">
      <p:transition spd="slow" p14:dur="2000" advTm="2521"/>
    </mc:Choice>
    <mc:Fallback>
      <p:transition spd="slow" advTm="2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4"/>
          <a:stretch>
            <a:fillRect/>
          </a:stretch>
        </p:blipFill>
        <p:spPr>
          <a:xfrm>
            <a:off x="4726862" y="1314770"/>
            <a:ext cx="6851810" cy="2639413"/>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3467987" y="3361105"/>
            <a:ext cx="1258875" cy="1774608"/>
          </a:xfrm>
          <a:prstGeom prst="rect">
            <a:avLst/>
          </a:prstGeom>
          <a:noFill/>
          <a:ln>
            <a:noFill/>
          </a:ln>
        </p:spPr>
      </p:pic>
      <p:sp>
        <p:nvSpPr>
          <p:cNvPr id="7" name="Legende mit Linie 1 6"/>
          <p:cNvSpPr/>
          <p:nvPr/>
        </p:nvSpPr>
        <p:spPr>
          <a:xfrm>
            <a:off x="165983" y="874758"/>
            <a:ext cx="4015326" cy="1715782"/>
          </a:xfrm>
          <a:prstGeom prst="borderCallout1">
            <a:avLst>
              <a:gd name="adj1" fmla="val 57462"/>
              <a:gd name="adj2" fmla="val 100229"/>
              <a:gd name="adj3" fmla="val 132711"/>
              <a:gd name="adj4" fmla="val 104668"/>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Das Projekt wird übersetzt</a:t>
            </a:r>
            <a:endParaRPr lang="de-DE" sz="2400" dirty="0">
              <a:solidFill>
                <a:schemeClr val="tx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35024369"/>
      </p:ext>
    </p:extLst>
  </p:cSld>
  <p:clrMapOvr>
    <a:masterClrMapping/>
  </p:clrMapOvr>
  <mc:AlternateContent xmlns:mc="http://schemas.openxmlformats.org/markup-compatibility/2006">
    <mc:Choice xmlns:p14="http://schemas.microsoft.com/office/powerpoint/2010/main" Requires="p14">
      <p:transition spd="slow" p14:dur="2000" advTm="4320"/>
    </mc:Choice>
    <mc:Fallback>
      <p:transition spd="slow" advTm="4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4"/>
          <a:stretch>
            <a:fillRect/>
          </a:stretch>
        </p:blipFill>
        <p:spPr>
          <a:xfrm>
            <a:off x="4097424" y="204937"/>
            <a:ext cx="8020050" cy="6543675"/>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3139214" y="3278912"/>
            <a:ext cx="1258875" cy="1774608"/>
          </a:xfrm>
          <a:prstGeom prst="rect">
            <a:avLst/>
          </a:prstGeom>
          <a:noFill/>
          <a:ln>
            <a:noFill/>
          </a:ln>
        </p:spPr>
      </p:pic>
      <p:sp>
        <p:nvSpPr>
          <p:cNvPr id="7" name="Legende mit Linie 1 6"/>
          <p:cNvSpPr/>
          <p:nvPr/>
        </p:nvSpPr>
        <p:spPr>
          <a:xfrm>
            <a:off x="165983" y="874758"/>
            <a:ext cx="3604633" cy="1715782"/>
          </a:xfrm>
          <a:prstGeom prst="borderCallout1">
            <a:avLst>
              <a:gd name="adj1" fmla="val 57462"/>
              <a:gd name="adj2" fmla="val 100229"/>
              <a:gd name="adj3" fmla="val 132711"/>
              <a:gd name="adj4" fmla="val 104668"/>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Die </a:t>
            </a:r>
            <a:r>
              <a:rPr lang="de-DE" sz="2400" dirty="0" err="1" smtClean="0">
                <a:solidFill>
                  <a:schemeClr val="tx1"/>
                </a:solidFill>
              </a:rPr>
              <a:t>launch</a:t>
            </a:r>
            <a:r>
              <a:rPr lang="de-DE" sz="2400" dirty="0" smtClean="0">
                <a:solidFill>
                  <a:schemeClr val="tx1"/>
                </a:solidFill>
              </a:rPr>
              <a:t> </a:t>
            </a:r>
            <a:r>
              <a:rPr lang="de-DE" sz="2400" dirty="0" err="1" smtClean="0">
                <a:solidFill>
                  <a:schemeClr val="tx1"/>
                </a:solidFill>
              </a:rPr>
              <a:t>configuration</a:t>
            </a:r>
            <a:r>
              <a:rPr lang="de-DE" sz="2400" dirty="0" smtClean="0">
                <a:solidFill>
                  <a:schemeClr val="tx1"/>
                </a:solidFill>
              </a:rPr>
              <a:t> stimmt so, also weiter mit OK</a:t>
            </a:r>
            <a:endParaRPr lang="de-DE" sz="2400" dirty="0">
              <a:solidFill>
                <a:schemeClr val="tx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97350626"/>
      </p:ext>
    </p:extLst>
  </p:cSld>
  <p:clrMapOvr>
    <a:masterClrMapping/>
  </p:clrMapOvr>
  <mc:AlternateContent xmlns:mc="http://schemas.openxmlformats.org/markup-compatibility/2006">
    <mc:Choice xmlns:p14="http://schemas.microsoft.com/office/powerpoint/2010/main" Requires="p14">
      <p:transition spd="slow" p14:dur="2000" advTm="36490"/>
    </mc:Choice>
    <mc:Fallback>
      <p:transition spd="slow" advTm="36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sp>
        <p:nvSpPr>
          <p:cNvPr id="7" name="Legende mit Linie 1 6"/>
          <p:cNvSpPr/>
          <p:nvPr/>
        </p:nvSpPr>
        <p:spPr>
          <a:xfrm>
            <a:off x="513708" y="3287024"/>
            <a:ext cx="3102795" cy="2209650"/>
          </a:xfrm>
          <a:prstGeom prst="borderCallout1">
            <a:avLst>
              <a:gd name="adj1" fmla="val 20"/>
              <a:gd name="adj2" fmla="val 82833"/>
              <a:gd name="adj3" fmla="val -12521"/>
              <a:gd name="adj4" fmla="val 115884"/>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Wir geben die Bezeichnung unseres Boards:</a:t>
            </a:r>
            <a:br>
              <a:rPr lang="de-DE" sz="2400" dirty="0" smtClean="0">
                <a:solidFill>
                  <a:schemeClr val="tx1"/>
                </a:solidFill>
              </a:rPr>
            </a:br>
            <a:r>
              <a:rPr lang="de-DE" sz="2400" b="1" dirty="0" smtClean="0">
                <a:solidFill>
                  <a:schemeClr val="tx1"/>
                </a:solidFill>
              </a:rPr>
              <a:t>NUCLEO-L152RE</a:t>
            </a:r>
          </a:p>
          <a:p>
            <a:pPr algn="ctr"/>
            <a:r>
              <a:rPr lang="de-DE" sz="2400" dirty="0" smtClean="0">
                <a:solidFill>
                  <a:schemeClr val="tx1"/>
                </a:solidFill>
              </a:rPr>
              <a:t>ein</a:t>
            </a:r>
            <a:endParaRPr lang="de-DE" sz="2400" dirty="0">
              <a:solidFill>
                <a:schemeClr val="tx1"/>
              </a:solidFill>
            </a:endParaRPr>
          </a:p>
        </p:txBody>
      </p:sp>
      <p:pic>
        <p:nvPicPr>
          <p:cNvPr id="3" name="Grafik 2"/>
          <p:cNvPicPr>
            <a:picLocks noChangeAspect="1"/>
          </p:cNvPicPr>
          <p:nvPr/>
        </p:nvPicPr>
        <p:blipFill>
          <a:blip r:embed="rId4"/>
          <a:stretch>
            <a:fillRect/>
          </a:stretch>
        </p:blipFill>
        <p:spPr>
          <a:xfrm>
            <a:off x="4967553" y="625190"/>
            <a:ext cx="6477000" cy="5924550"/>
          </a:xfrm>
          <a:prstGeom prst="rect">
            <a:avLst/>
          </a:prstGeom>
        </p:spPr>
      </p:pic>
      <p:pic>
        <p:nvPicPr>
          <p:cNvPr id="5" name="Google Shape;172;p1"/>
          <p:cNvPicPr preferRelativeResize="0"/>
          <p:nvPr/>
        </p:nvPicPr>
        <p:blipFill rotWithShape="1">
          <a:blip r:embed="rId5">
            <a:alphaModFix/>
          </a:blip>
          <a:srcRect/>
          <a:stretch/>
        </p:blipFill>
        <p:spPr>
          <a:xfrm>
            <a:off x="4160741" y="1662880"/>
            <a:ext cx="1258875" cy="1774608"/>
          </a:xfrm>
          <a:prstGeom prst="rect">
            <a:avLst/>
          </a:prstGeom>
          <a:noFill/>
          <a:ln>
            <a:noFill/>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14832330"/>
      </p:ext>
    </p:extLst>
  </p:cSld>
  <p:clrMapOvr>
    <a:masterClrMapping/>
  </p:clrMapOvr>
  <mc:AlternateContent xmlns:mc="http://schemas.openxmlformats.org/markup-compatibility/2006">
    <mc:Choice xmlns:p14="http://schemas.microsoft.com/office/powerpoint/2010/main" Requires="p14">
      <p:transition spd="slow" p14:dur="2000" advTm="10952"/>
    </mc:Choice>
    <mc:Fallback>
      <p:transition spd="slow" advTm="10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4">
            <a:alphaModFix/>
          </a:blip>
          <a:srcRect/>
          <a:stretch/>
        </p:blipFill>
        <p:spPr>
          <a:xfrm>
            <a:off x="3139214" y="3278912"/>
            <a:ext cx="1258875" cy="1774608"/>
          </a:xfrm>
          <a:prstGeom prst="rect">
            <a:avLst/>
          </a:prstGeom>
          <a:noFill/>
          <a:ln>
            <a:noFill/>
          </a:ln>
        </p:spPr>
      </p:pic>
      <p:sp>
        <p:nvSpPr>
          <p:cNvPr id="7" name="Legende mit Linie 1 6"/>
          <p:cNvSpPr/>
          <p:nvPr/>
        </p:nvSpPr>
        <p:spPr>
          <a:xfrm>
            <a:off x="165983" y="874758"/>
            <a:ext cx="3604633" cy="1715782"/>
          </a:xfrm>
          <a:prstGeom prst="borderCallout1">
            <a:avLst>
              <a:gd name="adj1" fmla="val 57462"/>
              <a:gd name="adj2" fmla="val 100229"/>
              <a:gd name="adj3" fmla="val 132711"/>
              <a:gd name="adj4" fmla="val 104668"/>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Alle Files speichern: OK</a:t>
            </a:r>
            <a:endParaRPr lang="de-DE" sz="2400" dirty="0">
              <a:solidFill>
                <a:schemeClr val="tx1"/>
              </a:solidFill>
            </a:endParaRPr>
          </a:p>
        </p:txBody>
      </p:sp>
      <p:pic>
        <p:nvPicPr>
          <p:cNvPr id="3" name="Grafik 2"/>
          <p:cNvPicPr>
            <a:picLocks noChangeAspect="1"/>
          </p:cNvPicPr>
          <p:nvPr/>
        </p:nvPicPr>
        <p:blipFill>
          <a:blip r:embed="rId5"/>
          <a:stretch>
            <a:fillRect/>
          </a:stretch>
        </p:blipFill>
        <p:spPr>
          <a:xfrm>
            <a:off x="4862458" y="809364"/>
            <a:ext cx="4178799" cy="5209569"/>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48759067"/>
      </p:ext>
    </p:extLst>
  </p:cSld>
  <p:clrMapOvr>
    <a:masterClrMapping/>
  </p:clrMapOvr>
  <mc:AlternateContent xmlns:mc="http://schemas.openxmlformats.org/markup-compatibility/2006">
    <mc:Choice xmlns:p14="http://schemas.microsoft.com/office/powerpoint/2010/main" Requires="p14">
      <p:transition spd="slow" p14:dur="2000" advTm="19947"/>
    </mc:Choice>
    <mc:Fallback>
      <p:transition spd="slow" advTm="19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4">
            <a:alphaModFix/>
          </a:blip>
          <a:srcRect/>
          <a:stretch/>
        </p:blipFill>
        <p:spPr>
          <a:xfrm>
            <a:off x="3139214" y="3278912"/>
            <a:ext cx="1258875" cy="1774608"/>
          </a:xfrm>
          <a:prstGeom prst="rect">
            <a:avLst/>
          </a:prstGeom>
          <a:noFill/>
          <a:ln>
            <a:noFill/>
          </a:ln>
        </p:spPr>
      </p:pic>
      <p:sp>
        <p:nvSpPr>
          <p:cNvPr id="7" name="Legende mit Linie 1 6"/>
          <p:cNvSpPr/>
          <p:nvPr/>
        </p:nvSpPr>
        <p:spPr>
          <a:xfrm>
            <a:off x="165983" y="874758"/>
            <a:ext cx="3604633" cy="1715782"/>
          </a:xfrm>
          <a:prstGeom prst="borderCallout1">
            <a:avLst>
              <a:gd name="adj1" fmla="val 57462"/>
              <a:gd name="adj2" fmla="val 100229"/>
              <a:gd name="adj3" fmla="val 132711"/>
              <a:gd name="adj4" fmla="val 104668"/>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err="1" smtClean="0">
                <a:solidFill>
                  <a:schemeClr val="tx1"/>
                </a:solidFill>
              </a:rPr>
              <a:t>Eclipse</a:t>
            </a:r>
            <a:r>
              <a:rPr lang="de-DE" sz="2400" dirty="0" smtClean="0">
                <a:solidFill>
                  <a:schemeClr val="tx1"/>
                </a:solidFill>
              </a:rPr>
              <a:t> wechselt in die </a:t>
            </a:r>
            <a:r>
              <a:rPr lang="de-DE" sz="2400" dirty="0" err="1" smtClean="0">
                <a:solidFill>
                  <a:schemeClr val="tx1"/>
                </a:solidFill>
              </a:rPr>
              <a:t>Debug</a:t>
            </a:r>
            <a:r>
              <a:rPr lang="de-DE" sz="2400" dirty="0" smtClean="0">
                <a:solidFill>
                  <a:schemeClr val="tx1"/>
                </a:solidFill>
              </a:rPr>
              <a:t>-Perspektive</a:t>
            </a:r>
            <a:br>
              <a:rPr lang="de-DE" sz="2400" dirty="0" smtClean="0">
                <a:solidFill>
                  <a:schemeClr val="tx1"/>
                </a:solidFill>
              </a:rPr>
            </a:br>
            <a:r>
              <a:rPr lang="de-DE" sz="2400" dirty="0" smtClean="0">
                <a:solidFill>
                  <a:srgbClr val="FF0000"/>
                </a:solidFill>
              </a:rPr>
              <a:t>Switch</a:t>
            </a:r>
            <a:endParaRPr lang="de-DE" sz="2400" dirty="0">
              <a:solidFill>
                <a:srgbClr val="FF0000"/>
              </a:solidFill>
            </a:endParaRPr>
          </a:p>
        </p:txBody>
      </p:sp>
      <p:pic>
        <p:nvPicPr>
          <p:cNvPr id="4" name="Grafik 3"/>
          <p:cNvPicPr>
            <a:picLocks noChangeAspect="1"/>
          </p:cNvPicPr>
          <p:nvPr/>
        </p:nvPicPr>
        <p:blipFill>
          <a:blip r:embed="rId5"/>
          <a:stretch>
            <a:fillRect/>
          </a:stretch>
        </p:blipFill>
        <p:spPr>
          <a:xfrm>
            <a:off x="4459758" y="874757"/>
            <a:ext cx="7581152" cy="3265727"/>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17880459"/>
      </p:ext>
    </p:extLst>
  </p:cSld>
  <p:clrMapOvr>
    <a:masterClrMapping/>
  </p:clrMapOvr>
  <mc:AlternateContent xmlns:mc="http://schemas.openxmlformats.org/markup-compatibility/2006">
    <mc:Choice xmlns:p14="http://schemas.microsoft.com/office/powerpoint/2010/main" Requires="p14">
      <p:transition spd="slow" p14:dur="2000" advTm="42537"/>
    </mc:Choice>
    <mc:Fallback>
      <p:transition spd="slow" advTm="42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4"/>
          <a:stretch>
            <a:fillRect/>
          </a:stretch>
        </p:blipFill>
        <p:spPr>
          <a:xfrm>
            <a:off x="381000" y="661727"/>
            <a:ext cx="11811000" cy="3857625"/>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3139214" y="3278912"/>
            <a:ext cx="1258875" cy="1774608"/>
          </a:xfrm>
          <a:prstGeom prst="rect">
            <a:avLst/>
          </a:prstGeom>
          <a:noFill/>
          <a:ln>
            <a:noFill/>
          </a:ln>
        </p:spPr>
      </p:pic>
      <p:sp>
        <p:nvSpPr>
          <p:cNvPr id="7" name="Legende mit Linie 1 6"/>
          <p:cNvSpPr/>
          <p:nvPr/>
        </p:nvSpPr>
        <p:spPr>
          <a:xfrm>
            <a:off x="5508545" y="4296052"/>
            <a:ext cx="3604633" cy="1715782"/>
          </a:xfrm>
          <a:prstGeom prst="borderCallout1">
            <a:avLst>
              <a:gd name="adj1" fmla="val -622"/>
              <a:gd name="adj2" fmla="val -670"/>
              <a:gd name="adj3" fmla="val -15792"/>
              <a:gd name="adj4" fmla="val -23309"/>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Die </a:t>
            </a:r>
            <a:r>
              <a:rPr lang="de-DE" sz="2400" dirty="0" err="1" smtClean="0">
                <a:solidFill>
                  <a:schemeClr val="tx1"/>
                </a:solidFill>
              </a:rPr>
              <a:t>Debug</a:t>
            </a:r>
            <a:r>
              <a:rPr lang="de-DE" sz="2400" dirty="0" smtClean="0">
                <a:solidFill>
                  <a:schemeClr val="tx1"/>
                </a:solidFill>
              </a:rPr>
              <a:t>-Perspektive</a:t>
            </a:r>
            <a:endParaRPr lang="de-DE" sz="2400" dirty="0">
              <a:solidFill>
                <a:srgbClr val="FF00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02638069"/>
      </p:ext>
    </p:extLst>
  </p:cSld>
  <p:clrMapOvr>
    <a:masterClrMapping/>
  </p:clrMapOvr>
  <mc:AlternateContent xmlns:mc="http://schemas.openxmlformats.org/markup-compatibility/2006">
    <mc:Choice xmlns:p14="http://schemas.microsoft.com/office/powerpoint/2010/main" Requires="p14">
      <p:transition spd="slow" p14:dur="2000" advTm="15551"/>
    </mc:Choice>
    <mc:Fallback>
      <p:transition spd="slow" advTm="15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4"/>
          <a:stretch>
            <a:fillRect/>
          </a:stretch>
        </p:blipFill>
        <p:spPr>
          <a:xfrm>
            <a:off x="381000" y="661727"/>
            <a:ext cx="11811000" cy="3857625"/>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1895291" y="718280"/>
            <a:ext cx="1258875" cy="1774608"/>
          </a:xfrm>
          <a:prstGeom prst="rect">
            <a:avLst/>
          </a:prstGeom>
          <a:noFill/>
          <a:ln>
            <a:noFill/>
          </a:ln>
        </p:spPr>
      </p:pic>
      <p:sp>
        <p:nvSpPr>
          <p:cNvPr id="7" name="Legende mit Linie 1 6"/>
          <p:cNvSpPr/>
          <p:nvPr/>
        </p:nvSpPr>
        <p:spPr>
          <a:xfrm>
            <a:off x="3854406" y="2590539"/>
            <a:ext cx="3604633" cy="1715782"/>
          </a:xfrm>
          <a:prstGeom prst="borderCallout1">
            <a:avLst>
              <a:gd name="adj1" fmla="val -622"/>
              <a:gd name="adj2" fmla="val -670"/>
              <a:gd name="adj3" fmla="val -15792"/>
              <a:gd name="adj4" fmla="val -23309"/>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Programm starten mit: </a:t>
            </a:r>
            <a:r>
              <a:rPr lang="de-DE" sz="2400" dirty="0" err="1" smtClean="0">
                <a:solidFill>
                  <a:schemeClr val="tx1"/>
                </a:solidFill>
              </a:rPr>
              <a:t>Resume</a:t>
            </a:r>
            <a:r>
              <a:rPr lang="de-DE" sz="2400" dirty="0" smtClean="0">
                <a:solidFill>
                  <a:schemeClr val="tx1"/>
                </a:solidFill>
              </a:rPr>
              <a:t> |&gt;</a:t>
            </a:r>
          </a:p>
          <a:p>
            <a:pPr algn="ctr"/>
            <a:r>
              <a:rPr lang="de-DE" sz="2400" dirty="0" smtClean="0">
                <a:solidFill>
                  <a:schemeClr val="tx1"/>
                </a:solidFill>
              </a:rPr>
              <a:t>Und …</a:t>
            </a:r>
            <a:endParaRPr lang="de-DE" sz="2400" dirty="0">
              <a:solidFill>
                <a:srgbClr val="FF0000"/>
              </a:solidFill>
            </a:endParaRPr>
          </a:p>
        </p:txBody>
      </p:sp>
      <p:sp>
        <p:nvSpPr>
          <p:cNvPr id="4" name="Rechteck 3"/>
          <p:cNvSpPr/>
          <p:nvPr/>
        </p:nvSpPr>
        <p:spPr>
          <a:xfrm>
            <a:off x="3154166" y="1191802"/>
            <a:ext cx="313962" cy="30822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09639775"/>
      </p:ext>
    </p:extLst>
  </p:cSld>
  <p:clrMapOvr>
    <a:masterClrMapping/>
  </p:clrMapOvr>
  <mc:AlternateContent xmlns:mc="http://schemas.openxmlformats.org/markup-compatibility/2006">
    <mc:Choice xmlns:p14="http://schemas.microsoft.com/office/powerpoint/2010/main" Requires="p14">
      <p:transition spd="slow" p14:dur="2000" advTm="17798"/>
    </mc:Choice>
    <mc:Fallback>
      <p:transition spd="slow" advTm="17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4"/>
          <a:stretch>
            <a:fillRect/>
          </a:stretch>
        </p:blipFill>
        <p:spPr>
          <a:xfrm>
            <a:off x="381000" y="661727"/>
            <a:ext cx="11811000" cy="3857625"/>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1895291" y="718280"/>
            <a:ext cx="1258875" cy="1774608"/>
          </a:xfrm>
          <a:prstGeom prst="rect">
            <a:avLst/>
          </a:prstGeom>
          <a:noFill/>
          <a:ln>
            <a:noFill/>
          </a:ln>
        </p:spPr>
      </p:pic>
      <p:sp>
        <p:nvSpPr>
          <p:cNvPr id="7" name="Legende mit Linie 1 6"/>
          <p:cNvSpPr/>
          <p:nvPr/>
        </p:nvSpPr>
        <p:spPr>
          <a:xfrm>
            <a:off x="3854406" y="2590539"/>
            <a:ext cx="3604633" cy="1715782"/>
          </a:xfrm>
          <a:prstGeom prst="borderCallout1">
            <a:avLst>
              <a:gd name="adj1" fmla="val -622"/>
              <a:gd name="adj2" fmla="val -670"/>
              <a:gd name="adj3" fmla="val -15792"/>
              <a:gd name="adj4" fmla="val -23309"/>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Die LED blinkt</a:t>
            </a:r>
            <a:endParaRPr lang="de-DE" sz="2400" dirty="0">
              <a:solidFill>
                <a:srgbClr val="FF0000"/>
              </a:solidFill>
            </a:endParaRPr>
          </a:p>
        </p:txBody>
      </p:sp>
      <p:sp>
        <p:nvSpPr>
          <p:cNvPr id="4" name="Rechteck 3"/>
          <p:cNvSpPr/>
          <p:nvPr/>
        </p:nvSpPr>
        <p:spPr>
          <a:xfrm>
            <a:off x="3154166" y="1191802"/>
            <a:ext cx="313962" cy="30822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73571960"/>
      </p:ext>
    </p:extLst>
  </p:cSld>
  <p:clrMapOvr>
    <a:masterClrMapping/>
  </p:clrMapOvr>
  <mc:AlternateContent xmlns:mc="http://schemas.openxmlformats.org/markup-compatibility/2006">
    <mc:Choice xmlns:p14="http://schemas.microsoft.com/office/powerpoint/2010/main" Requires="p14">
      <p:transition spd="slow" p14:dur="2000" advTm="9077"/>
    </mc:Choice>
    <mc:Fallback>
      <p:transition spd="slow" advTm="9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4"/>
          <a:stretch>
            <a:fillRect/>
          </a:stretch>
        </p:blipFill>
        <p:spPr>
          <a:xfrm>
            <a:off x="3448049" y="364073"/>
            <a:ext cx="8326405" cy="5451099"/>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6713871" y="727329"/>
            <a:ext cx="1258875" cy="1774608"/>
          </a:xfrm>
          <a:prstGeom prst="rect">
            <a:avLst/>
          </a:prstGeom>
          <a:noFill/>
          <a:ln>
            <a:noFill/>
          </a:ln>
        </p:spPr>
      </p:pic>
      <p:sp>
        <p:nvSpPr>
          <p:cNvPr id="7" name="Legende mit Linie 1 6"/>
          <p:cNvSpPr/>
          <p:nvPr/>
        </p:nvSpPr>
        <p:spPr>
          <a:xfrm>
            <a:off x="2847538" y="2816571"/>
            <a:ext cx="3604633" cy="1715782"/>
          </a:xfrm>
          <a:prstGeom prst="borderCallout1">
            <a:avLst>
              <a:gd name="adj1" fmla="val -23"/>
              <a:gd name="adj2" fmla="val 88258"/>
              <a:gd name="adj3" fmla="val -42139"/>
              <a:gd name="adj4" fmla="val 106948"/>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Mit </a:t>
            </a:r>
            <a:r>
              <a:rPr lang="de-DE" sz="2400" dirty="0" err="1" smtClean="0">
                <a:solidFill>
                  <a:schemeClr val="tx1"/>
                </a:solidFill>
              </a:rPr>
              <a:t>Suspend</a:t>
            </a:r>
            <a:r>
              <a:rPr lang="de-DE" sz="2400" dirty="0" smtClean="0">
                <a:solidFill>
                  <a:schemeClr val="tx1"/>
                </a:solidFill>
              </a:rPr>
              <a:t> kann das Programm angehalten werden</a:t>
            </a:r>
            <a:endParaRPr lang="de-DE" sz="2400" dirty="0">
              <a:solidFill>
                <a:srgbClr val="FF0000"/>
              </a:solidFill>
            </a:endParaRPr>
          </a:p>
        </p:txBody>
      </p:sp>
      <p:sp>
        <p:nvSpPr>
          <p:cNvPr id="4" name="Rechteck 3"/>
          <p:cNvSpPr/>
          <p:nvPr/>
        </p:nvSpPr>
        <p:spPr>
          <a:xfrm>
            <a:off x="8116584" y="1222625"/>
            <a:ext cx="313962" cy="30822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56428921"/>
      </p:ext>
    </p:extLst>
  </p:cSld>
  <p:clrMapOvr>
    <a:masterClrMapping/>
  </p:clrMapOvr>
  <mc:AlternateContent xmlns:mc="http://schemas.openxmlformats.org/markup-compatibility/2006">
    <mc:Choice xmlns:p14="http://schemas.microsoft.com/office/powerpoint/2010/main" Requires="p14">
      <p:transition spd="slow" p14:dur="2000" advTm="23778"/>
    </mc:Choice>
    <mc:Fallback>
      <p:transition spd="slow" advTm="23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4"/>
          <a:stretch>
            <a:fillRect/>
          </a:stretch>
        </p:blipFill>
        <p:spPr>
          <a:xfrm>
            <a:off x="3448049" y="364073"/>
            <a:ext cx="8326405" cy="5451099"/>
          </a:xfrm>
          <a:prstGeom prst="rect">
            <a:avLst/>
          </a:prstGeom>
        </p:spPr>
      </p:pic>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5" name="Google Shape;172;p1"/>
          <p:cNvPicPr preferRelativeResize="0"/>
          <p:nvPr/>
        </p:nvPicPr>
        <p:blipFill rotWithShape="1">
          <a:blip r:embed="rId5">
            <a:alphaModFix/>
          </a:blip>
          <a:srcRect/>
          <a:stretch/>
        </p:blipFill>
        <p:spPr>
          <a:xfrm>
            <a:off x="7237853" y="633272"/>
            <a:ext cx="1258875" cy="1774608"/>
          </a:xfrm>
          <a:prstGeom prst="rect">
            <a:avLst/>
          </a:prstGeom>
          <a:noFill/>
          <a:ln>
            <a:noFill/>
          </a:ln>
        </p:spPr>
      </p:pic>
      <p:sp>
        <p:nvSpPr>
          <p:cNvPr id="7" name="Legende mit Linie 1 6"/>
          <p:cNvSpPr/>
          <p:nvPr/>
        </p:nvSpPr>
        <p:spPr>
          <a:xfrm>
            <a:off x="2847538" y="2816571"/>
            <a:ext cx="3604633" cy="1715782"/>
          </a:xfrm>
          <a:prstGeom prst="borderCallout1">
            <a:avLst>
              <a:gd name="adj1" fmla="val -23"/>
              <a:gd name="adj2" fmla="val 88258"/>
              <a:gd name="adj3" fmla="val -49923"/>
              <a:gd name="adj4" fmla="val 125475"/>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Mit </a:t>
            </a:r>
            <a:r>
              <a:rPr lang="de-DE" sz="2400" dirty="0" err="1" smtClean="0">
                <a:solidFill>
                  <a:schemeClr val="tx1"/>
                </a:solidFill>
              </a:rPr>
              <a:t>terminate</a:t>
            </a:r>
            <a:r>
              <a:rPr lang="de-DE" sz="2400" dirty="0" smtClean="0">
                <a:solidFill>
                  <a:schemeClr val="tx1"/>
                </a:solidFill>
              </a:rPr>
              <a:t> kann das Programm beendet, und in die Ausgangsperspektive zurück gewechselt werden</a:t>
            </a:r>
            <a:endParaRPr lang="de-DE" sz="2400" dirty="0">
              <a:solidFill>
                <a:srgbClr val="FF0000"/>
              </a:solidFill>
            </a:endParaRPr>
          </a:p>
        </p:txBody>
      </p:sp>
      <p:sp>
        <p:nvSpPr>
          <p:cNvPr id="4" name="Rechteck 3"/>
          <p:cNvSpPr/>
          <p:nvPr/>
        </p:nvSpPr>
        <p:spPr>
          <a:xfrm>
            <a:off x="8496728" y="1212351"/>
            <a:ext cx="313962" cy="30822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smtClean="0">
              <a:solidFill>
                <a:schemeClr val="tx1"/>
              </a:solidFill>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10829970"/>
      </p:ext>
    </p:extLst>
  </p:cSld>
  <p:clrMapOvr>
    <a:masterClrMapping/>
  </p:clrMapOvr>
  <mc:AlternateContent xmlns:mc="http://schemas.openxmlformats.org/markup-compatibility/2006">
    <mc:Choice xmlns:p14="http://schemas.microsoft.com/office/powerpoint/2010/main" Requires="p14">
      <p:transition spd="slow" p14:dur="2000" advTm="36717"/>
    </mc:Choice>
    <mc:Fallback>
      <p:transition spd="slow" advTm="36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 y="0"/>
            <a:ext cx="6936259" cy="409875"/>
          </a:xfrm>
        </p:spPr>
        <p:txBody>
          <a:bodyPr>
            <a:normAutofit fontScale="90000"/>
          </a:bodyPr>
          <a:lstStyle/>
          <a:p>
            <a:r>
              <a:rPr lang="de-DE" sz="2400" dirty="0" err="1" smtClean="0"/>
              <a:t>Getting</a:t>
            </a:r>
            <a:r>
              <a:rPr lang="de-DE" sz="2400" dirty="0" smtClean="0"/>
              <a:t> </a:t>
            </a:r>
            <a:r>
              <a:rPr lang="de-DE" sz="2400" dirty="0" err="1" smtClean="0"/>
              <a:t>Started</a:t>
            </a:r>
            <a:r>
              <a:rPr lang="de-DE" sz="2400" dirty="0" smtClean="0"/>
              <a:t> STM32CubeIDE mit STM32L152RET</a:t>
            </a:r>
            <a:endParaRPr lang="de-DE" sz="2400" dirty="0"/>
          </a:p>
        </p:txBody>
      </p:sp>
      <p:pic>
        <p:nvPicPr>
          <p:cNvPr id="3" name="Grafik 2"/>
          <p:cNvPicPr>
            <a:picLocks noChangeAspect="1"/>
          </p:cNvPicPr>
          <p:nvPr/>
        </p:nvPicPr>
        <p:blipFill>
          <a:blip r:embed="rId4"/>
          <a:stretch>
            <a:fillRect/>
          </a:stretch>
        </p:blipFill>
        <p:spPr>
          <a:xfrm>
            <a:off x="4967553" y="625190"/>
            <a:ext cx="6477000" cy="5924550"/>
          </a:xfrm>
          <a:prstGeom prst="rect">
            <a:avLst/>
          </a:prstGeom>
        </p:spPr>
      </p:pic>
      <p:pic>
        <p:nvPicPr>
          <p:cNvPr id="5" name="Google Shape;172;p1"/>
          <p:cNvPicPr preferRelativeResize="0"/>
          <p:nvPr/>
        </p:nvPicPr>
        <p:blipFill rotWithShape="1">
          <a:blip r:embed="rId5">
            <a:alphaModFix/>
          </a:blip>
          <a:srcRect/>
          <a:stretch/>
        </p:blipFill>
        <p:spPr>
          <a:xfrm>
            <a:off x="7191618" y="5258835"/>
            <a:ext cx="1258875" cy="1774608"/>
          </a:xfrm>
          <a:prstGeom prst="rect">
            <a:avLst/>
          </a:prstGeom>
          <a:noFill/>
          <a:ln>
            <a:noFill/>
          </a:ln>
        </p:spPr>
      </p:pic>
      <p:sp>
        <p:nvSpPr>
          <p:cNvPr id="7" name="Legende mit Linie 1 6"/>
          <p:cNvSpPr/>
          <p:nvPr/>
        </p:nvSpPr>
        <p:spPr>
          <a:xfrm>
            <a:off x="636998" y="3587465"/>
            <a:ext cx="3102795" cy="1816742"/>
          </a:xfrm>
          <a:prstGeom prst="borderCallout1">
            <a:avLst>
              <a:gd name="adj1" fmla="val 63721"/>
              <a:gd name="adj2" fmla="val 100383"/>
              <a:gd name="adj3" fmla="val 125574"/>
              <a:gd name="adj4" fmla="val 204957"/>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tx1"/>
                </a:solidFill>
              </a:rPr>
              <a:t>In der Board List ist nur noch unser Board aufgeführt</a:t>
            </a:r>
            <a:endParaRPr lang="de-DE" sz="2400" dirty="0">
              <a:solidFill>
                <a:schemeClr val="tx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49687508"/>
      </p:ext>
    </p:extLst>
  </p:cSld>
  <p:clrMapOvr>
    <a:masterClrMapping/>
  </p:clrMapOvr>
  <mc:AlternateContent xmlns:mc="http://schemas.openxmlformats.org/markup-compatibility/2006">
    <mc:Choice xmlns:p14="http://schemas.microsoft.com/office/powerpoint/2010/main" Requires="p14">
      <p:transition spd="slow" p14:dur="2000" advTm="6997"/>
    </mc:Choice>
    <mc:Fallback>
      <p:transition spd="slow" advTm="6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00"/>
        </a:solidFill>
        <a:ln w="31750">
          <a:solidFill>
            <a:srgbClr val="FF0000"/>
          </a:solidFill>
        </a:ln>
      </a:spPr>
      <a:bodyPr rtlCol="0" anchor="ctr"/>
      <a:lstStyle>
        <a:defPPr algn="ctr">
          <a:defRPr sz="2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00"/>
        </a:solidFill>
        <a:ln w="31750">
          <a:solidFill>
            <a:srgbClr val="FF0000"/>
          </a:solidFill>
        </a:ln>
      </a:spPr>
      <a:bodyPr rtlCol="0" anchor="ctr"/>
      <a:lstStyle>
        <a:defPPr algn="ctr">
          <a:defRPr sz="2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1018</Words>
  <Application>Microsoft Office PowerPoint</Application>
  <PresentationFormat>Breitbild</PresentationFormat>
  <Paragraphs>193</Paragraphs>
  <Slides>86</Slides>
  <Notes>0</Notes>
  <HiddenSlides>0</HiddenSlides>
  <MMClips>86</MMClips>
  <ScaleCrop>false</ScaleCrop>
  <HeadingPairs>
    <vt:vector size="6" baseType="variant">
      <vt:variant>
        <vt:lpstr>Verwendete Schriftarten</vt:lpstr>
      </vt:variant>
      <vt:variant>
        <vt:i4>3</vt:i4>
      </vt:variant>
      <vt:variant>
        <vt:lpstr>Design</vt:lpstr>
      </vt:variant>
      <vt:variant>
        <vt:i4>2</vt:i4>
      </vt:variant>
      <vt:variant>
        <vt:lpstr>Folientitel</vt:lpstr>
      </vt:variant>
      <vt:variant>
        <vt:i4>86</vt:i4>
      </vt:variant>
    </vt:vector>
  </HeadingPairs>
  <TitlesOfParts>
    <vt:vector size="91" baseType="lpstr">
      <vt:lpstr>Arial</vt:lpstr>
      <vt:lpstr>Calibri</vt:lpstr>
      <vt:lpstr>Calibri Light</vt:lpstr>
      <vt:lpstr>Office Theme</vt:lpstr>
      <vt:lpstr>1_Office Theme</vt:lpstr>
      <vt:lpstr>Getting Started STM32CubeIDE</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lpstr>Getting Started STM32CubeIDE mit STM32L152RET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Started STM32CubeIDE</dc:title>
  <dc:creator>Jörg Sturm</dc:creator>
  <cp:lastModifiedBy>Jörg Sturm</cp:lastModifiedBy>
  <cp:revision>24</cp:revision>
  <dcterms:created xsi:type="dcterms:W3CDTF">2020-11-24T12:35:18Z</dcterms:created>
  <dcterms:modified xsi:type="dcterms:W3CDTF">2020-11-24T18:17:35Z</dcterms:modified>
</cp:coreProperties>
</file>